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8"/>
  </p:notesMasterIdLst>
  <p:sldIdLst>
    <p:sldId id="256" r:id="rId2"/>
    <p:sldId id="291" r:id="rId3"/>
    <p:sldId id="292" r:id="rId4"/>
    <p:sldId id="294" r:id="rId5"/>
    <p:sldId id="295" r:id="rId6"/>
    <p:sldId id="296" r:id="rId7"/>
    <p:sldId id="297" r:id="rId8"/>
    <p:sldId id="298" r:id="rId9"/>
    <p:sldId id="299" r:id="rId10"/>
    <p:sldId id="301" r:id="rId11"/>
    <p:sldId id="302" r:id="rId12"/>
    <p:sldId id="303" r:id="rId13"/>
    <p:sldId id="304" r:id="rId14"/>
    <p:sldId id="305" r:id="rId15"/>
    <p:sldId id="306" r:id="rId16"/>
    <p:sldId id="307" r:id="rId17"/>
    <p:sldId id="308" r:id="rId18"/>
    <p:sldId id="309" r:id="rId19"/>
    <p:sldId id="310" r:id="rId20"/>
    <p:sldId id="300" r:id="rId21"/>
    <p:sldId id="311" r:id="rId22"/>
    <p:sldId id="312" r:id="rId23"/>
    <p:sldId id="313" r:id="rId24"/>
    <p:sldId id="314" r:id="rId25"/>
    <p:sldId id="317" r:id="rId26"/>
    <p:sldId id="316" r:id="rId27"/>
  </p:sldIdLst>
  <p:sldSz cx="9144000" cy="5143500" type="screen16x9"/>
  <p:notesSz cx="6858000" cy="9144000"/>
  <p:embeddedFontLst>
    <p:embeddedFont>
      <p:font typeface="EB Garamond" panose="020B0604020202020204" charset="0"/>
      <p:regular r:id="rId29"/>
      <p:bold r:id="rId30"/>
      <p:italic r:id="rId31"/>
      <p:boldItalic r:id="rId32"/>
    </p:embeddedFont>
    <p:embeddedFont>
      <p:font typeface="Georgia Pro" panose="02040502050405020303" pitchFamily="18" charset="0"/>
      <p:regular r:id="rId33"/>
      <p:bold r:id="rId34"/>
      <p:italic r:id="rId35"/>
      <p:boldItalic r:id="rId36"/>
    </p:embeddedFont>
    <p:embeddedFont>
      <p:font typeface="Impact" panose="020B0806030902050204" pitchFamily="34" charset="0"/>
      <p:regular r:id="rId37"/>
    </p:embeddedFont>
    <p:embeddedFont>
      <p:font typeface="Lora" panose="020B0604020202020204" charset="0"/>
      <p:regular r:id="rId38"/>
      <p:bold r:id="rId39"/>
      <p:italic r:id="rId40"/>
      <p:boldItalic r:id="rId41"/>
    </p:embeddedFont>
    <p:embeddedFont>
      <p:font typeface="Merriweather" panose="020B0604020202020204" charset="0"/>
      <p:regular r:id="rId42"/>
      <p:bold r:id="rId43"/>
      <p:italic r:id="rId44"/>
      <p:boldItalic r:id="rId45"/>
    </p:embeddedFont>
    <p:embeddedFont>
      <p:font typeface="Nunito" panose="020B060402020202020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Untitled Section" id="{EEAE55FA-D942-4BDC-899E-27DAB84E4571}">
          <p14:sldIdLst>
            <p14:sldId id="256"/>
            <p14:sldId id="291"/>
            <p14:sldId id="292"/>
            <p14:sldId id="294"/>
            <p14:sldId id="295"/>
            <p14:sldId id="296"/>
            <p14:sldId id="297"/>
            <p14:sldId id="298"/>
            <p14:sldId id="299"/>
            <p14:sldId id="301"/>
            <p14:sldId id="302"/>
            <p14:sldId id="303"/>
            <p14:sldId id="304"/>
            <p14:sldId id="305"/>
            <p14:sldId id="306"/>
            <p14:sldId id="307"/>
            <p14:sldId id="308"/>
            <p14:sldId id="309"/>
            <p14:sldId id="310"/>
            <p14:sldId id="300"/>
            <p14:sldId id="311"/>
            <p14:sldId id="312"/>
            <p14:sldId id="313"/>
            <p14:sldId id="314"/>
            <p14:sldId id="317"/>
            <p14:sldId id="31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4" autoAdjust="0"/>
    <p:restoredTop sz="94660"/>
  </p:normalViewPr>
  <p:slideViewPr>
    <p:cSldViewPr snapToGrid="0">
      <p:cViewPr varScale="1">
        <p:scale>
          <a:sx n="105" d="100"/>
          <a:sy n="105" d="100"/>
        </p:scale>
        <p:origin x="72" y="49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s>
</file>

<file path=ppt/media/image1.png>
</file>

<file path=ppt/media/image10.png>
</file>

<file path=ppt/media/image11.png>
</file>

<file path=ppt/media/image12.jp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74cd199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74cd199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4f39839e1_0_5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4f39839e1_0_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54f39839e1_0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54f39839e1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54f39839e1_0_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54f39839e1_0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54f39839e1_0_6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54f39839e1_0_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54f39839e1_0_6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54f39839e1_0_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f39839e1_0_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f39839e1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54f39839e1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54f39839e1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54f39839e1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54f39839e1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54f39839e1_0_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54f39839e1_0_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54f39839e1_0_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54f39839e1_0_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74cd199c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74cd199c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54f39839e1_0_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54f39839e1_0_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54f39839e1_0_8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54f39839e1_0_8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54f39839e1_0_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54f39839e1_0_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54f39839e1_0_4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54f39839e1_0_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54f39839e1_0_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54f39839e1_0_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16271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54f39839e1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54f39839e1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50">
                <a:solidFill>
                  <a:schemeClr val="dk1"/>
                </a:solidFill>
              </a:rPr>
              <a:t>large software vulnerability data set containing 46310 vulnerabilities disclosed since 1998 till 2011</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54f39839e1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54f39839e1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54f39839e1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54f39839e1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Times New Roman"/>
                <a:ea typeface="Times New Roman"/>
                <a:cs typeface="Times New Roman"/>
                <a:sym typeface="Times New Roman"/>
              </a:rPr>
              <a:t>around 3,000 vulnerability reports in several security databases:National Vulnerability Database (NVD [4]), Open Source Computer Emergency Response Team Advisories (oCERT) [28], MozillaFoundation Security Advisories (MFSA [21]), and Apache Secu-rity Team (ASF) [2]. 2010</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54f39839e1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54f39839e1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Times New Roman"/>
                <a:ea typeface="Times New Roman"/>
                <a:cs typeface="Times New Roman"/>
                <a:sym typeface="Times New Roman"/>
              </a:rPr>
              <a:t>around 3,000 vulnerability reports in several security databases:National Vulnerability Database (NVD [4]), Open Source Computer Emergency Response Team Advisories (oCERT) [28], MozillaFoundation Security Advisories (MFSA [21]), and Apache Secu-rity Team (ASF) [2].</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55ec1fc88d_1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55ec1fc88d_1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Times New Roman"/>
                <a:ea typeface="Times New Roman"/>
                <a:cs typeface="Times New Roman"/>
                <a:sym typeface="Times New Roman"/>
              </a:rPr>
              <a:t>around 3,000 vulnerability reports in several security databases:National Vulnerability Database (NVD [4]), Open Source Computer Emergency Response Team Advisories (oCERT) [28], MozillaFoundation Security Advisories (MFSA [21]), and Apache Secu-rity Team (ASF) [2].</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54f39839e1_0_4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f39839e1_0_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54f39839e1_0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54f39839e1_0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2.jpg"/><Relationship Id="rId4"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53458"/>
            <a:ext cx="8520600" cy="18271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latin typeface="Georgia Pro" panose="020B0604020202020204" pitchFamily="18" charset="0"/>
                <a:ea typeface="Impact"/>
                <a:cs typeface="Impact"/>
                <a:sym typeface="Impact"/>
              </a:rPr>
              <a:t>Automated Patch Transplantation</a:t>
            </a:r>
            <a:endParaRPr sz="3200" dirty="0">
              <a:latin typeface="Georgia Pro" panose="020B0604020202020204" pitchFamily="18" charset="0"/>
              <a:ea typeface="Impact"/>
              <a:cs typeface="Impact"/>
              <a:sym typeface="Impact"/>
            </a:endParaRPr>
          </a:p>
        </p:txBody>
      </p:sp>
      <p:sp>
        <p:nvSpPr>
          <p:cNvPr id="56" name="Google Shape;56;p13"/>
          <p:cNvSpPr txBox="1">
            <a:spLocks noGrp="1"/>
          </p:cNvSpPr>
          <p:nvPr>
            <p:ph type="subTitle" idx="1"/>
          </p:nvPr>
        </p:nvSpPr>
        <p:spPr>
          <a:xfrm>
            <a:off x="402125" y="1881516"/>
            <a:ext cx="8520600" cy="549300"/>
          </a:xfrm>
          <a:prstGeom prst="rect">
            <a:avLst/>
          </a:prstGeom>
        </p:spPr>
        <p:txBody>
          <a:bodyPr spcFirstLastPara="1" wrap="square" lIns="91425" tIns="91425" rIns="91425" bIns="91425" anchor="t" anchorCtr="0">
            <a:noAutofit/>
          </a:bodyPr>
          <a:lstStyle/>
          <a:p>
            <a:pPr marL="0" lvl="0" indent="0"/>
            <a:r>
              <a:rPr lang="en" sz="1600" dirty="0">
                <a:solidFill>
                  <a:schemeClr val="tx1"/>
                </a:solidFill>
                <a:latin typeface="Times New Roman" panose="02020603050405020304" pitchFamily="18" charset="0"/>
                <a:ea typeface="Comic Sans MS"/>
                <a:cs typeface="Times New Roman" panose="02020603050405020304" pitchFamily="18" charset="0"/>
                <a:sym typeface="Comic Sans MS"/>
              </a:rPr>
              <a:t>Ridwan Shariffdeen ⃰, Shin Hwei Tan</a:t>
            </a:r>
            <a:r>
              <a:rPr lang="en-US" sz="1600" baseline="30000" dirty="0">
                <a:solidFill>
                  <a:schemeClr val="tx1"/>
                </a:solidFill>
                <a:latin typeface="Times New Roman" panose="02020603050405020304" pitchFamily="18" charset="0"/>
                <a:cs typeface="Times New Roman" panose="02020603050405020304" pitchFamily="18" charset="0"/>
              </a:rPr>
              <a:t>ꝉ </a:t>
            </a:r>
            <a:r>
              <a:rPr lang="en-US" sz="1600" dirty="0">
                <a:solidFill>
                  <a:schemeClr val="tx1"/>
                </a:solidFill>
                <a:latin typeface="Times New Roman" panose="02020603050405020304" pitchFamily="18" charset="0"/>
                <a:cs typeface="Times New Roman" panose="02020603050405020304" pitchFamily="18" charset="0"/>
              </a:rPr>
              <a:t>, Ming Yuan*, </a:t>
            </a:r>
            <a:r>
              <a:rPr lang="en-US" sz="1600" dirty="0" err="1">
                <a:solidFill>
                  <a:schemeClr val="tx1"/>
                </a:solidFill>
                <a:latin typeface="Times New Roman" panose="02020603050405020304" pitchFamily="18" charset="0"/>
                <a:cs typeface="Times New Roman" panose="02020603050405020304" pitchFamily="18" charset="0"/>
              </a:rPr>
              <a:t>Abhik</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Roychoudhury</a:t>
            </a:r>
            <a:r>
              <a:rPr lang="en-US" sz="1600" dirty="0">
                <a:solidFill>
                  <a:schemeClr val="tx1"/>
                </a:solidFill>
                <a:latin typeface="Times New Roman" panose="02020603050405020304" pitchFamily="18" charset="0"/>
                <a:cs typeface="Times New Roman" panose="02020603050405020304" pitchFamily="18" charset="0"/>
              </a:rPr>
              <a:t>*</a:t>
            </a:r>
            <a:br>
              <a:rPr lang="en-US" sz="1600" dirty="0">
                <a:solidFill>
                  <a:schemeClr val="tx1"/>
                </a:solidFill>
                <a:latin typeface="Times New Roman" panose="02020603050405020304" pitchFamily="18" charset="0"/>
                <a:cs typeface="Times New Roman" panose="02020603050405020304" pitchFamily="18" charset="0"/>
              </a:rPr>
            </a:br>
            <a:r>
              <a:rPr lang="en-US" sz="1400" dirty="0">
                <a:solidFill>
                  <a:schemeClr val="tx1"/>
                </a:solidFill>
                <a:latin typeface="Times New Roman" panose="02020603050405020304" pitchFamily="18" charset="0"/>
                <a:cs typeface="Times New Roman" panose="02020603050405020304" pitchFamily="18" charset="0"/>
              </a:rPr>
              <a:t>National University of Singapore*, Southern University of Science and Technology China</a:t>
            </a:r>
            <a:r>
              <a:rPr lang="en-US" sz="1400" baseline="30000" dirty="0">
                <a:solidFill>
                  <a:schemeClr val="tx1"/>
                </a:solidFill>
                <a:latin typeface="Times New Roman" panose="02020603050405020304" pitchFamily="18" charset="0"/>
                <a:cs typeface="Times New Roman" panose="02020603050405020304" pitchFamily="18" charset="0"/>
              </a:rPr>
              <a:t> ꝉ </a:t>
            </a:r>
            <a:endParaRPr sz="1400" dirty="0">
              <a:solidFill>
                <a:schemeClr val="tx1"/>
              </a:solidFill>
              <a:latin typeface="Times New Roman" panose="02020603050405020304" pitchFamily="18" charset="0"/>
              <a:ea typeface="Comic Sans MS"/>
              <a:cs typeface="Times New Roman" panose="02020603050405020304" pitchFamily="18" charset="0"/>
              <a:sym typeface="Comic Sans MS"/>
            </a:endParaRPr>
          </a:p>
        </p:txBody>
      </p:sp>
      <p:pic>
        <p:nvPicPr>
          <p:cNvPr id="3" name="Picture 2">
            <a:extLst>
              <a:ext uri="{FF2B5EF4-FFF2-40B4-BE49-F238E27FC236}">
                <a16:creationId xmlns:a16="http://schemas.microsoft.com/office/drawing/2014/main" id="{4466A57B-7CB3-4B50-9CAF-891DF8979FB2}"/>
              </a:ext>
            </a:extLst>
          </p:cNvPr>
          <p:cNvPicPr>
            <a:picLocks noChangeAspect="1"/>
          </p:cNvPicPr>
          <p:nvPr/>
        </p:nvPicPr>
        <p:blipFill>
          <a:blip r:embed="rId5"/>
          <a:stretch>
            <a:fillRect/>
          </a:stretch>
        </p:blipFill>
        <p:spPr>
          <a:xfrm>
            <a:off x="3722754" y="3895362"/>
            <a:ext cx="1698491" cy="775644"/>
          </a:xfrm>
          <a:prstGeom prst="rect">
            <a:avLst/>
          </a:prstGeom>
        </p:spPr>
      </p:pic>
      <p:sp>
        <p:nvSpPr>
          <p:cNvPr id="6" name="TextBox 5">
            <a:extLst>
              <a:ext uri="{FF2B5EF4-FFF2-40B4-BE49-F238E27FC236}">
                <a16:creationId xmlns:a16="http://schemas.microsoft.com/office/drawing/2014/main" id="{56DEC5B2-8937-41CE-AE98-A11A1AC6E2AD}"/>
              </a:ext>
            </a:extLst>
          </p:cNvPr>
          <p:cNvSpPr txBox="1"/>
          <p:nvPr/>
        </p:nvSpPr>
        <p:spPr>
          <a:xfrm>
            <a:off x="1270639" y="2839923"/>
            <a:ext cx="6783572" cy="369332"/>
          </a:xfrm>
          <a:prstGeom prst="rect">
            <a:avLst/>
          </a:prstGeom>
          <a:noFill/>
        </p:spPr>
        <p:txBody>
          <a:bodyPr wrap="square" rtlCol="0">
            <a:spAutoFit/>
          </a:bodyPr>
          <a:lstStyle/>
          <a:p>
            <a:pPr algn="ctr"/>
            <a:r>
              <a:rPr lang="en-US" sz="1800" b="1" dirty="0"/>
              <a:t>43</a:t>
            </a:r>
            <a:r>
              <a:rPr lang="en-US" sz="1800" b="1" baseline="30000" dirty="0"/>
              <a:t>rd</a:t>
            </a:r>
            <a:r>
              <a:rPr lang="en-US" sz="1800" b="1" dirty="0"/>
              <a:t> International Conference on Software Engineering</a:t>
            </a:r>
          </a:p>
        </p:txBody>
      </p:sp>
      <p:pic>
        <p:nvPicPr>
          <p:cNvPr id="8" name="Audio 7">
            <a:hlinkClick r:id="" action="ppaction://media"/>
            <a:extLst>
              <a:ext uri="{FF2B5EF4-FFF2-40B4-BE49-F238E27FC236}">
                <a16:creationId xmlns:a16="http://schemas.microsoft.com/office/drawing/2014/main" id="{FB0462BB-69DE-4B0B-A3A8-5BB8837B12E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522"/>
    </mc:Choice>
    <mc:Fallback>
      <p:transition spd="slow" advTm="185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erriweather"/>
                <a:ea typeface="Merriweather"/>
                <a:cs typeface="Merriweather"/>
                <a:sym typeface="Merriweather"/>
              </a:rPr>
              <a:t>PatchWeave Workflow</a:t>
            </a:r>
            <a:endParaRPr dirty="0">
              <a:latin typeface="Merriweather"/>
              <a:ea typeface="Merriweather"/>
              <a:cs typeface="Merriweather"/>
              <a:sym typeface="Merriweather"/>
            </a:endParaRPr>
          </a:p>
        </p:txBody>
      </p:sp>
      <p:sp>
        <p:nvSpPr>
          <p:cNvPr id="470" name="Google Shape;470;p46"/>
          <p:cNvSpPr txBox="1"/>
          <p:nvPr/>
        </p:nvSpPr>
        <p:spPr>
          <a:xfrm>
            <a:off x="2087975" y="3148825"/>
            <a:ext cx="4977900" cy="29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Nunito"/>
                <a:ea typeface="Nunito"/>
                <a:cs typeface="Nunito"/>
                <a:sym typeface="Nunito"/>
              </a:rPr>
              <a:t>The overall workflow for PatchWeave</a:t>
            </a:r>
            <a:endParaRPr sz="1200" baseline="-25000">
              <a:latin typeface="Nunito"/>
              <a:ea typeface="Nunito"/>
              <a:cs typeface="Nunito"/>
              <a:sym typeface="Nunito"/>
            </a:endParaRPr>
          </a:p>
        </p:txBody>
      </p:sp>
      <p:pic>
        <p:nvPicPr>
          <p:cNvPr id="471" name="Google Shape;471;p46"/>
          <p:cNvPicPr preferRelativeResize="0"/>
          <p:nvPr/>
        </p:nvPicPr>
        <p:blipFill>
          <a:blip r:embed="rId5">
            <a:alphaModFix/>
          </a:blip>
          <a:stretch>
            <a:fillRect/>
          </a:stretch>
        </p:blipFill>
        <p:spPr>
          <a:xfrm>
            <a:off x="152400" y="2042588"/>
            <a:ext cx="8839198" cy="1058333"/>
          </a:xfrm>
          <a:prstGeom prst="rect">
            <a:avLst/>
          </a:prstGeom>
          <a:noFill/>
          <a:ln>
            <a:noFill/>
          </a:ln>
        </p:spPr>
      </p:pic>
      <p:pic>
        <p:nvPicPr>
          <p:cNvPr id="8" name="Picture 7">
            <a:extLst>
              <a:ext uri="{FF2B5EF4-FFF2-40B4-BE49-F238E27FC236}">
                <a16:creationId xmlns:a16="http://schemas.microsoft.com/office/drawing/2014/main" id="{F43630D9-C965-4976-9FDF-1033BB6628DE}"/>
              </a:ext>
            </a:extLst>
          </p:cNvPr>
          <p:cNvPicPr>
            <a:picLocks noChangeAspect="1"/>
          </p:cNvPicPr>
          <p:nvPr/>
        </p:nvPicPr>
        <p:blipFill>
          <a:blip r:embed="rId6"/>
          <a:stretch>
            <a:fillRect/>
          </a:stretch>
        </p:blipFill>
        <p:spPr>
          <a:xfrm>
            <a:off x="374161" y="4682746"/>
            <a:ext cx="705745" cy="322290"/>
          </a:xfrm>
          <a:prstGeom prst="rect">
            <a:avLst/>
          </a:prstGeom>
        </p:spPr>
      </p:pic>
      <p:sp>
        <p:nvSpPr>
          <p:cNvPr id="9" name="TextBox 8">
            <a:extLst>
              <a:ext uri="{FF2B5EF4-FFF2-40B4-BE49-F238E27FC236}">
                <a16:creationId xmlns:a16="http://schemas.microsoft.com/office/drawing/2014/main" id="{904BF886-5B14-4099-B0EF-8DFA126D7A3F}"/>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A8DB2BE8-729B-4328-895F-FFCDAA8DFB1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pic>
        <p:nvPicPr>
          <p:cNvPr id="3" name="Audio 2">
            <a:hlinkClick r:id="" action="ppaction://media"/>
            <a:extLst>
              <a:ext uri="{FF2B5EF4-FFF2-40B4-BE49-F238E27FC236}">
                <a16:creationId xmlns:a16="http://schemas.microsoft.com/office/drawing/2014/main" id="{71AAD3BC-B72D-485A-BE85-16DE7F0AE8D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398"/>
    </mc:Choice>
    <mc:Fallback>
      <p:transition spd="slow" advTm="193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48"/>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endParaRPr>
              <a:latin typeface="Merriweather"/>
              <a:ea typeface="Merriweather"/>
              <a:cs typeface="Merriweather"/>
              <a:sym typeface="Merriweather"/>
            </a:endParaRPr>
          </a:p>
        </p:txBody>
      </p:sp>
      <p:sp>
        <p:nvSpPr>
          <p:cNvPr id="488" name="Google Shape;488;p48"/>
          <p:cNvSpPr txBox="1"/>
          <p:nvPr/>
        </p:nvSpPr>
        <p:spPr>
          <a:xfrm>
            <a:off x="416700" y="1161600"/>
            <a:ext cx="8442600" cy="24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Lora"/>
                <a:ea typeface="Lora"/>
                <a:cs typeface="Lora"/>
                <a:sym typeface="Lora"/>
              </a:rPr>
              <a:t>static void j2k_read_siz ( opj_j2k_t * j2k ) {</a:t>
            </a:r>
            <a:endParaRPr b="1">
              <a:latin typeface="Lora"/>
              <a:ea typeface="Lora"/>
              <a:cs typeface="Lora"/>
              <a:sym typeface="Lora"/>
            </a:endParaRPr>
          </a:p>
          <a:p>
            <a:pPr marL="0" lvl="0" indent="0" algn="l" rtl="0">
              <a:spcBef>
                <a:spcPts val="0"/>
              </a:spcBef>
              <a:spcAft>
                <a:spcPts val="0"/>
              </a:spcAft>
              <a:buNone/>
            </a:pPr>
            <a:endParaRPr sz="1200">
              <a:latin typeface="Lora"/>
              <a:ea typeface="Lora"/>
              <a:cs typeface="Lora"/>
              <a:sym typeface="Lora"/>
            </a:endParaRPr>
          </a:p>
          <a:p>
            <a:pPr marL="0" lvl="0" indent="0" algn="l" rtl="0">
              <a:spcBef>
                <a:spcPts val="0"/>
              </a:spcBef>
              <a:spcAft>
                <a:spcPts val="0"/>
              </a:spcAft>
              <a:buClr>
                <a:schemeClr val="dk1"/>
              </a:buClr>
              <a:buSzPts val="1100"/>
              <a:buFont typeface="Arial"/>
              <a:buNone/>
            </a:pPr>
            <a:r>
              <a:rPr lang="en" sz="1200">
                <a:latin typeface="Lora"/>
                <a:ea typeface="Lora"/>
                <a:cs typeface="Lora"/>
                <a:sym typeface="Lora"/>
              </a:rPr>
              <a:t>	------------------</a:t>
            </a:r>
            <a:endParaRPr sz="12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image−&gt;x1 = cio_read( cio , 4) ; /* Xsiz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image−&gt;y1 = cio_read ( cio , 4) ; /* Ysiz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cp−&gt;tdx = cio_read ( cio , 4) ; /* XTsiz */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cp−&gt;tdy = cio_read ( cio , 4) ; /* YTsiz */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cp−&gt;tx0 = cio_read ( cio , 4) ; /* XT0siz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cp−&gt;ty0 = cio_read ( cio , 4) ; /* YT0siz */</a:t>
            </a:r>
            <a:endParaRPr sz="1000">
              <a:latin typeface="Lora"/>
              <a:ea typeface="Lora"/>
              <a:cs typeface="Lora"/>
              <a:sym typeface="Lora"/>
            </a:endParaRPr>
          </a:p>
          <a:p>
            <a:pPr marL="0" lvl="0" indent="457200" algn="l" rtl="0">
              <a:spcBef>
                <a:spcPts val="0"/>
              </a:spcBef>
              <a:spcAft>
                <a:spcPts val="0"/>
              </a:spcAft>
              <a:buNone/>
            </a:pPr>
            <a:r>
              <a:rPr lang="en" sz="1600" b="1">
                <a:latin typeface="Lora"/>
                <a:ea typeface="Lora"/>
                <a:cs typeface="Lora"/>
                <a:sym typeface="Lora"/>
              </a:rPr>
              <a:t>cp−&gt;tw = int_ceildiv( image−&gt;x1 − cp−&gt;tx0 , cp−&gt;tdx ) ;</a:t>
            </a:r>
            <a:endParaRPr sz="1600" b="1">
              <a:latin typeface="Lora"/>
              <a:ea typeface="Lora"/>
              <a:cs typeface="Lora"/>
              <a:sym typeface="Lora"/>
            </a:endParaRPr>
          </a:p>
          <a:p>
            <a:pPr marL="0" lvl="0" indent="457200" algn="l" rtl="0">
              <a:spcBef>
                <a:spcPts val="0"/>
              </a:spcBef>
              <a:spcAft>
                <a:spcPts val="0"/>
              </a:spcAft>
              <a:buNone/>
            </a:pPr>
            <a:r>
              <a:rPr lang="en" sz="1600" b="1">
                <a:latin typeface="Lora"/>
                <a:ea typeface="Lora"/>
                <a:cs typeface="Lora"/>
                <a:sym typeface="Lora"/>
              </a:rPr>
              <a:t>cp−&gt;th = int_ ceildiv( image−&gt;y1 − cp−&gt;ty0 , cp−&gt;tdy ) ;</a:t>
            </a:r>
            <a:endParaRPr sz="1600" b="1">
              <a:latin typeface="Lora"/>
              <a:ea typeface="Lora"/>
              <a:cs typeface="Lora"/>
              <a:sym typeface="Lora"/>
            </a:endParaRPr>
          </a:p>
          <a:p>
            <a:pPr marL="0" lvl="0" indent="457200" algn="l" rtl="0">
              <a:spcBef>
                <a:spcPts val="0"/>
              </a:spcBef>
              <a:spcAft>
                <a:spcPts val="0"/>
              </a:spcAft>
              <a:buClr>
                <a:schemeClr val="dk1"/>
              </a:buClr>
              <a:buSzPts val="1100"/>
              <a:buFont typeface="Arial"/>
              <a:buNone/>
            </a:pPr>
            <a:r>
              <a:rPr lang="en" sz="1600" b="1">
                <a:latin typeface="Lora"/>
                <a:ea typeface="Lora"/>
                <a:cs typeface="Lora"/>
                <a:sym typeface="Lora"/>
              </a:rPr>
              <a:t>cp−&gt;tcps = ( opj_tcp_t*) opj_calloc( </a:t>
            </a:r>
            <a:r>
              <a:rPr lang="en" sz="1600" b="1">
                <a:solidFill>
                  <a:srgbClr val="FF0000"/>
                </a:solidFill>
                <a:latin typeface="Lora"/>
                <a:ea typeface="Lora"/>
                <a:cs typeface="Lora"/>
                <a:sym typeface="Lora"/>
              </a:rPr>
              <a:t>cp−&gt;tw * cp−&gt;th</a:t>
            </a:r>
            <a:r>
              <a:rPr lang="en" sz="1600" b="1">
                <a:latin typeface="Lora"/>
                <a:ea typeface="Lora"/>
                <a:cs typeface="Lora"/>
                <a:sym typeface="Lora"/>
              </a:rPr>
              <a:t> , sizeof( opj_tcp_t ) ) ;</a:t>
            </a:r>
            <a:endParaRPr sz="1600" b="1">
              <a:latin typeface="Lora"/>
              <a:ea typeface="Lora"/>
              <a:cs typeface="Lora"/>
              <a:sym typeface="Lora"/>
            </a:endParaRPr>
          </a:p>
          <a:p>
            <a:pPr marL="0" lvl="0" indent="0" algn="l" rtl="0">
              <a:spcBef>
                <a:spcPts val="0"/>
              </a:spcBef>
              <a:spcAft>
                <a:spcPts val="0"/>
              </a:spcAft>
              <a:buNone/>
            </a:pPr>
            <a:r>
              <a:rPr lang="en" sz="1200">
                <a:latin typeface="Lora"/>
                <a:ea typeface="Lora"/>
                <a:cs typeface="Lora"/>
                <a:sym typeface="Lora"/>
              </a:rPr>
              <a:t>.	------------------</a:t>
            </a:r>
            <a:endParaRPr sz="1200">
              <a:latin typeface="Lora"/>
              <a:ea typeface="Lora"/>
              <a:cs typeface="Lora"/>
              <a:sym typeface="Lora"/>
            </a:endParaRPr>
          </a:p>
          <a:p>
            <a:pPr marL="0" lvl="0" indent="0" algn="l" rtl="0">
              <a:spcBef>
                <a:spcPts val="0"/>
              </a:spcBef>
              <a:spcAft>
                <a:spcPts val="0"/>
              </a:spcAft>
              <a:buClr>
                <a:schemeClr val="dk1"/>
              </a:buClr>
              <a:buSzPts val="1100"/>
              <a:buFont typeface="Arial"/>
              <a:buNone/>
            </a:pPr>
            <a:endParaRPr sz="1200">
              <a:latin typeface="Lora"/>
              <a:ea typeface="Lora"/>
              <a:cs typeface="Lora"/>
              <a:sym typeface="Lora"/>
            </a:endParaRPr>
          </a:p>
          <a:p>
            <a:pPr marL="0" lvl="0" indent="0" algn="l" rtl="0">
              <a:spcBef>
                <a:spcPts val="0"/>
              </a:spcBef>
              <a:spcAft>
                <a:spcPts val="0"/>
              </a:spcAft>
              <a:buNone/>
            </a:pPr>
            <a:r>
              <a:rPr lang="en" b="1">
                <a:latin typeface="Lora"/>
                <a:ea typeface="Lora"/>
                <a:cs typeface="Lora"/>
                <a:sym typeface="Lora"/>
              </a:rPr>
              <a:t>}</a:t>
            </a:r>
            <a:endParaRPr b="1">
              <a:latin typeface="Lora"/>
              <a:ea typeface="Lora"/>
              <a:cs typeface="Lora"/>
              <a:sym typeface="Lora"/>
            </a:endParaRPr>
          </a:p>
        </p:txBody>
      </p:sp>
      <p:sp>
        <p:nvSpPr>
          <p:cNvPr id="489" name="Google Shape;489;p48"/>
          <p:cNvSpPr txBox="1"/>
          <p:nvPr/>
        </p:nvSpPr>
        <p:spPr>
          <a:xfrm>
            <a:off x="1042051" y="4029000"/>
            <a:ext cx="70599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(Simplified) OpenJPEG 1.5.1 Overflow Error</a:t>
            </a:r>
            <a:endParaRPr>
              <a:latin typeface="Nunito"/>
              <a:ea typeface="Nunito"/>
              <a:cs typeface="Nunito"/>
              <a:sym typeface="Nunito"/>
            </a:endParaRPr>
          </a:p>
        </p:txBody>
      </p:sp>
      <p:pic>
        <p:nvPicPr>
          <p:cNvPr id="8" name="Picture 7">
            <a:extLst>
              <a:ext uri="{FF2B5EF4-FFF2-40B4-BE49-F238E27FC236}">
                <a16:creationId xmlns:a16="http://schemas.microsoft.com/office/drawing/2014/main" id="{F90AB6D6-2055-4D9C-8F8C-A0E50D4C4A3D}"/>
              </a:ext>
            </a:extLst>
          </p:cNvPr>
          <p:cNvPicPr>
            <a:picLocks noChangeAspect="1"/>
          </p:cNvPicPr>
          <p:nvPr/>
        </p:nvPicPr>
        <p:blipFill>
          <a:blip r:embed="rId3"/>
          <a:stretch>
            <a:fillRect/>
          </a:stretch>
        </p:blipFill>
        <p:spPr>
          <a:xfrm>
            <a:off x="374161" y="4682746"/>
            <a:ext cx="705745" cy="322290"/>
          </a:xfrm>
          <a:prstGeom prst="rect">
            <a:avLst/>
          </a:prstGeom>
        </p:spPr>
      </p:pic>
      <p:sp>
        <p:nvSpPr>
          <p:cNvPr id="9" name="TextBox 8">
            <a:extLst>
              <a:ext uri="{FF2B5EF4-FFF2-40B4-BE49-F238E27FC236}">
                <a16:creationId xmlns:a16="http://schemas.microsoft.com/office/drawing/2014/main" id="{C48719E1-4BB4-4301-B51B-DE612E0E61D2}"/>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A706B742-39FB-4440-B7DD-08905CC5F47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49"/>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endParaRPr>
              <a:latin typeface="Merriweather"/>
              <a:ea typeface="Merriweather"/>
              <a:cs typeface="Merriweather"/>
              <a:sym typeface="Merriweather"/>
            </a:endParaRPr>
          </a:p>
        </p:txBody>
      </p:sp>
      <p:sp>
        <p:nvSpPr>
          <p:cNvPr id="498" name="Google Shape;498;p49"/>
          <p:cNvSpPr txBox="1"/>
          <p:nvPr/>
        </p:nvSpPr>
        <p:spPr>
          <a:xfrm>
            <a:off x="353500" y="780600"/>
            <a:ext cx="7672200" cy="24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latin typeface="Lora"/>
                <a:ea typeface="Lora"/>
                <a:cs typeface="Lora"/>
                <a:sym typeface="Lora"/>
              </a:rPr>
              <a:t>static int jpc_dec_process_siz( jpc_dec_t * dec , jpc_ms_t *ms) {</a:t>
            </a:r>
            <a:endParaRPr b="1">
              <a:latin typeface="Lora"/>
              <a:ea typeface="Lora"/>
              <a:cs typeface="Lora"/>
              <a:sym typeface="Lora"/>
            </a:endParaRPr>
          </a:p>
          <a:p>
            <a:pPr marL="0" lvl="0" indent="0" algn="l" rtl="0">
              <a:spcBef>
                <a:spcPts val="0"/>
              </a:spcBef>
              <a:spcAft>
                <a:spcPts val="0"/>
              </a:spcAft>
              <a:buClr>
                <a:schemeClr val="dk1"/>
              </a:buClr>
              <a:buSzPts val="1100"/>
              <a:buFont typeface="Arial"/>
              <a:buNone/>
            </a:pPr>
            <a:r>
              <a:rPr lang="en" sz="1200">
                <a:latin typeface="Lora"/>
                <a:ea typeface="Lora"/>
                <a:cs typeface="Lora"/>
                <a:sym typeface="Lora"/>
              </a:rPr>
              <a:t>	------------------------</a:t>
            </a:r>
            <a:endParaRPr sz="1200">
              <a:latin typeface="Lora"/>
              <a:ea typeface="Lora"/>
              <a:cs typeface="Lora"/>
              <a:sym typeface="Lora"/>
            </a:endParaRPr>
          </a:p>
          <a:p>
            <a:pPr marL="0" lvl="0" indent="457200" algn="l" rtl="0">
              <a:spcBef>
                <a:spcPts val="0"/>
              </a:spcBef>
              <a:spcAft>
                <a:spcPts val="0"/>
              </a:spcAft>
              <a:buClr>
                <a:schemeClr val="dk1"/>
              </a:buClr>
              <a:buSzPts val="1100"/>
              <a:buFont typeface="Arial"/>
              <a:buNone/>
            </a:pPr>
            <a:r>
              <a:rPr lang="en" sz="1000">
                <a:latin typeface="Lora"/>
                <a:ea typeface="Lora"/>
                <a:cs typeface="Lora"/>
                <a:sym typeface="Lora"/>
              </a:rPr>
              <a:t>size_t size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dec−&gt;xend = siz−&gt;width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dec−&gt;yend = siz−&gt;height ;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dec−&gt;tilewidth = siz−&gt;tilewidth ;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dec−&gt;tileheight = siz−&gt;tileheight ;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dec−&gt;tilexoff = siz−&gt;tilexoff ;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dec−&gt;tileyoff = siz−&gt;tileyoff ;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dec−&gt;numhtiles = JPC_CEILDIV( dec−&gt;xend − dec−&gt;tilexoff , dec−&gt;tilewidth) ; </a:t>
            </a:r>
            <a:endParaRPr sz="1000">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dec−&gt;numvtiles = JPC_CEILDIV( dec−&gt;yend − dec−&gt;tileyoff , dec−&gt;tileheight) ;</a:t>
            </a:r>
            <a:endParaRPr sz="1000">
              <a:latin typeface="Lora"/>
              <a:ea typeface="Lora"/>
              <a:cs typeface="Lora"/>
              <a:sym typeface="Lora"/>
            </a:endParaRPr>
          </a:p>
          <a:p>
            <a:pPr marL="0" lvl="0" indent="457200" algn="l" rtl="0">
              <a:spcBef>
                <a:spcPts val="0"/>
              </a:spcBef>
              <a:spcAft>
                <a:spcPts val="0"/>
              </a:spcAft>
              <a:buClr>
                <a:schemeClr val="dk1"/>
              </a:buClr>
              <a:buSzPts val="1100"/>
              <a:buFont typeface="Arial"/>
              <a:buNone/>
            </a:pPr>
            <a:r>
              <a:rPr lang="en" sz="1600" b="1">
                <a:solidFill>
                  <a:srgbClr val="0FC135"/>
                </a:solidFill>
                <a:latin typeface="Lora"/>
                <a:ea typeface="Lora"/>
                <a:cs typeface="Lora"/>
                <a:sym typeface="Lora"/>
              </a:rPr>
              <a:t>if ( ! jas_safe_size_mul( dec−&gt;numhtiles , dec−&gt;numvtiles , &amp;size ) ) </a:t>
            </a:r>
            <a:endParaRPr sz="1600" b="1">
              <a:solidFill>
                <a:srgbClr val="0FC135"/>
              </a:solidFill>
              <a:latin typeface="Lora"/>
              <a:ea typeface="Lora"/>
              <a:cs typeface="Lora"/>
              <a:sym typeface="Lora"/>
            </a:endParaRPr>
          </a:p>
          <a:p>
            <a:pPr marL="457200" lvl="0" indent="457200" algn="l" rtl="0">
              <a:spcBef>
                <a:spcPts val="0"/>
              </a:spcBef>
              <a:spcAft>
                <a:spcPts val="0"/>
              </a:spcAft>
              <a:buNone/>
            </a:pPr>
            <a:r>
              <a:rPr lang="en" sz="1600" b="1">
                <a:solidFill>
                  <a:srgbClr val="0FC135"/>
                </a:solidFill>
                <a:latin typeface="Lora"/>
                <a:ea typeface="Lora"/>
                <a:cs typeface="Lora"/>
                <a:sym typeface="Lora"/>
              </a:rPr>
              <a:t>return  −1;</a:t>
            </a:r>
            <a:endParaRPr sz="1600" b="1">
              <a:solidFill>
                <a:srgbClr val="0FC135"/>
              </a:solidFill>
              <a:latin typeface="Lora"/>
              <a:ea typeface="Lora"/>
              <a:cs typeface="Lora"/>
              <a:sym typeface="Lora"/>
            </a:endParaRPr>
          </a:p>
          <a:p>
            <a:pPr marL="0" lvl="0" indent="457200" algn="l" rtl="0">
              <a:spcBef>
                <a:spcPts val="0"/>
              </a:spcBef>
              <a:spcAft>
                <a:spcPts val="0"/>
              </a:spcAft>
              <a:buNone/>
            </a:pPr>
            <a:r>
              <a:rPr lang="en" sz="1000">
                <a:latin typeface="Lora"/>
                <a:ea typeface="Lora"/>
                <a:cs typeface="Lora"/>
                <a:sym typeface="Lora"/>
              </a:rPr>
              <a:t>dec−&gt;numtiles = size ;</a:t>
            </a:r>
            <a:endParaRPr sz="1000">
              <a:latin typeface="Lora"/>
              <a:ea typeface="Lora"/>
              <a:cs typeface="Lora"/>
              <a:sym typeface="Lora"/>
            </a:endParaRPr>
          </a:p>
          <a:p>
            <a:pPr marL="0" lvl="0" indent="457200" algn="l" rtl="0">
              <a:spcBef>
                <a:spcPts val="0"/>
              </a:spcBef>
              <a:spcAft>
                <a:spcPts val="0"/>
              </a:spcAft>
              <a:buClr>
                <a:schemeClr val="dk1"/>
              </a:buClr>
              <a:buSzPts val="1100"/>
              <a:buFont typeface="Arial"/>
              <a:buNone/>
            </a:pPr>
            <a:r>
              <a:rPr lang="en" sz="1000">
                <a:latin typeface="Lora"/>
                <a:ea typeface="Lora"/>
                <a:cs typeface="Lora"/>
                <a:sym typeface="Lora"/>
              </a:rPr>
              <a:t>if ( ! ( dec−&gt;tiles = jas_alloc2 ( dec−&gt;numtiles , sizeof( jpc_dec_tile_t ) ) ) )</a:t>
            </a:r>
            <a:endParaRPr sz="1000">
              <a:latin typeface="Lora"/>
              <a:ea typeface="Lora"/>
              <a:cs typeface="Lora"/>
              <a:sym typeface="Lora"/>
            </a:endParaRPr>
          </a:p>
          <a:p>
            <a:pPr marL="457200" lvl="0" indent="457200" algn="l" rtl="0">
              <a:spcBef>
                <a:spcPts val="0"/>
              </a:spcBef>
              <a:spcAft>
                <a:spcPts val="0"/>
              </a:spcAft>
              <a:buNone/>
            </a:pPr>
            <a:r>
              <a:rPr lang="en" sz="1000">
                <a:latin typeface="Lora"/>
                <a:ea typeface="Lora"/>
                <a:cs typeface="Lora"/>
                <a:sym typeface="Lora"/>
              </a:rPr>
              <a:t>return −1;</a:t>
            </a:r>
            <a:endParaRPr sz="1000">
              <a:latin typeface="Lora"/>
              <a:ea typeface="Lora"/>
              <a:cs typeface="Lora"/>
              <a:sym typeface="Lora"/>
            </a:endParaRPr>
          </a:p>
          <a:p>
            <a:pPr marL="0" lvl="0" indent="457200" algn="l" rtl="0">
              <a:spcBef>
                <a:spcPts val="0"/>
              </a:spcBef>
              <a:spcAft>
                <a:spcPts val="0"/>
              </a:spcAft>
              <a:buNone/>
            </a:pPr>
            <a:r>
              <a:rPr lang="en" sz="1200">
                <a:latin typeface="Lora"/>
                <a:ea typeface="Lora"/>
                <a:cs typeface="Lora"/>
                <a:sym typeface="Lora"/>
              </a:rPr>
              <a:t>------------------------</a:t>
            </a:r>
            <a:endParaRPr sz="1200">
              <a:latin typeface="Lora"/>
              <a:ea typeface="Lora"/>
              <a:cs typeface="Lora"/>
              <a:sym typeface="Lora"/>
            </a:endParaRPr>
          </a:p>
          <a:p>
            <a:pPr marL="0" lvl="0" indent="0" algn="l" rtl="0">
              <a:spcBef>
                <a:spcPts val="0"/>
              </a:spcBef>
              <a:spcAft>
                <a:spcPts val="0"/>
              </a:spcAft>
              <a:buNone/>
            </a:pPr>
            <a:r>
              <a:rPr lang="en" b="1">
                <a:latin typeface="Lora"/>
                <a:ea typeface="Lora"/>
                <a:cs typeface="Lora"/>
                <a:sym typeface="Lora"/>
              </a:rPr>
              <a:t>}</a:t>
            </a:r>
            <a:endParaRPr b="1">
              <a:latin typeface="Lora"/>
              <a:ea typeface="Lora"/>
              <a:cs typeface="Lora"/>
              <a:sym typeface="Lora"/>
            </a:endParaRPr>
          </a:p>
        </p:txBody>
      </p:sp>
      <p:sp>
        <p:nvSpPr>
          <p:cNvPr id="499" name="Google Shape;499;p49"/>
          <p:cNvSpPr txBox="1"/>
          <p:nvPr/>
        </p:nvSpPr>
        <p:spPr>
          <a:xfrm>
            <a:off x="1042051" y="4029000"/>
            <a:ext cx="70599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(Simplified) Correct Code in Jasper 1.900.13</a:t>
            </a:r>
            <a:endParaRPr>
              <a:latin typeface="Nunito"/>
              <a:ea typeface="Nunito"/>
              <a:cs typeface="Nunito"/>
              <a:sym typeface="Nunito"/>
            </a:endParaRPr>
          </a:p>
        </p:txBody>
      </p:sp>
      <p:pic>
        <p:nvPicPr>
          <p:cNvPr id="8" name="Picture 7">
            <a:extLst>
              <a:ext uri="{FF2B5EF4-FFF2-40B4-BE49-F238E27FC236}">
                <a16:creationId xmlns:a16="http://schemas.microsoft.com/office/drawing/2014/main" id="{22866027-9853-41B0-B189-D45058DEA267}"/>
              </a:ext>
            </a:extLst>
          </p:cNvPr>
          <p:cNvPicPr>
            <a:picLocks noChangeAspect="1"/>
          </p:cNvPicPr>
          <p:nvPr/>
        </p:nvPicPr>
        <p:blipFill>
          <a:blip r:embed="rId3"/>
          <a:stretch>
            <a:fillRect/>
          </a:stretch>
        </p:blipFill>
        <p:spPr>
          <a:xfrm>
            <a:off x="374161" y="4682746"/>
            <a:ext cx="705745" cy="322290"/>
          </a:xfrm>
          <a:prstGeom prst="rect">
            <a:avLst/>
          </a:prstGeom>
        </p:spPr>
      </p:pic>
      <p:sp>
        <p:nvSpPr>
          <p:cNvPr id="9" name="TextBox 8">
            <a:extLst>
              <a:ext uri="{FF2B5EF4-FFF2-40B4-BE49-F238E27FC236}">
                <a16:creationId xmlns:a16="http://schemas.microsoft.com/office/drawing/2014/main" id="{C2FD2BF1-E0F1-4879-B067-1870518E3942}"/>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721C4FC6-A8B1-4F07-B3C7-7B35C812BD4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endParaRPr>
              <a:latin typeface="Merriweather"/>
              <a:ea typeface="Merriweather"/>
              <a:cs typeface="Merriweather"/>
              <a:sym typeface="Merriweather"/>
            </a:endParaRPr>
          </a:p>
        </p:txBody>
      </p:sp>
      <p:sp>
        <p:nvSpPr>
          <p:cNvPr id="508" name="Google Shape;508;p50"/>
          <p:cNvSpPr txBox="1"/>
          <p:nvPr/>
        </p:nvSpPr>
        <p:spPr>
          <a:xfrm>
            <a:off x="1042052" y="628200"/>
            <a:ext cx="7059900" cy="24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latin typeface="Lora"/>
              <a:ea typeface="Lora"/>
              <a:cs typeface="Lora"/>
              <a:sym typeface="Lora"/>
            </a:endParaRPr>
          </a:p>
        </p:txBody>
      </p:sp>
      <p:sp>
        <p:nvSpPr>
          <p:cNvPr id="509" name="Google Shape;509;p50"/>
          <p:cNvSpPr txBox="1"/>
          <p:nvPr/>
        </p:nvSpPr>
        <p:spPr>
          <a:xfrm>
            <a:off x="1042051" y="3419400"/>
            <a:ext cx="70599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Illustrative Example Parameters</a:t>
            </a:r>
            <a:endParaRPr>
              <a:latin typeface="Nunito"/>
              <a:ea typeface="Nunito"/>
              <a:cs typeface="Nunito"/>
              <a:sym typeface="Nunito"/>
            </a:endParaRPr>
          </a:p>
        </p:txBody>
      </p:sp>
      <p:graphicFrame>
        <p:nvGraphicFramePr>
          <p:cNvPr id="510" name="Google Shape;510;p50"/>
          <p:cNvGraphicFramePr/>
          <p:nvPr/>
        </p:nvGraphicFramePr>
        <p:xfrm>
          <a:off x="1952625" y="1542050"/>
          <a:ext cx="5238750" cy="1584840"/>
        </p:xfrm>
        <a:graphic>
          <a:graphicData uri="http://schemas.openxmlformats.org/drawingml/2006/table">
            <a:tbl>
              <a:tblPr>
                <a:noFill/>
              </a:tblPr>
              <a:tblGrid>
                <a:gridCol w="863925">
                  <a:extLst>
                    <a:ext uri="{9D8B030D-6E8A-4147-A177-3AD203B41FA5}">
                      <a16:colId xmlns:a16="http://schemas.microsoft.com/office/drawing/2014/main" val="20000"/>
                    </a:ext>
                  </a:extLst>
                </a:gridCol>
                <a:gridCol w="437482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a:t>P</a:t>
                      </a:r>
                      <a:r>
                        <a:rPr lang="en" baseline="-25000"/>
                        <a:t>a</a:t>
                      </a:r>
                      <a:endParaRPr baseline="-25000"/>
                    </a:p>
                  </a:txBody>
                  <a:tcPr marL="91425" marR="91425" marT="91425" marB="91425"/>
                </a:tc>
                <a:tc>
                  <a:txBody>
                    <a:bodyPr/>
                    <a:lstStyle/>
                    <a:p>
                      <a:pPr marL="0" lvl="0" indent="0" algn="l" rtl="0">
                        <a:spcBef>
                          <a:spcPts val="0"/>
                        </a:spcBef>
                        <a:spcAft>
                          <a:spcPts val="0"/>
                        </a:spcAft>
                        <a:buNone/>
                      </a:pPr>
                      <a:r>
                        <a:rPr lang="en">
                          <a:solidFill>
                            <a:schemeClr val="dk1"/>
                          </a:solidFill>
                          <a:latin typeface="Nunito"/>
                          <a:ea typeface="Nunito"/>
                          <a:cs typeface="Nunito"/>
                          <a:sym typeface="Nunito"/>
                        </a:rPr>
                        <a:t>Jasper at commit b9be3d9</a:t>
                      </a:r>
                      <a:endParaRPr/>
                    </a:p>
                  </a:txBody>
                  <a:tcPr marL="91425" marR="91425" marT="91425" marB="91425"/>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a:t>P</a:t>
                      </a:r>
                      <a:r>
                        <a:rPr lang="en" baseline="-25000"/>
                        <a:t>b</a:t>
                      </a:r>
                      <a:endParaRPr baseline="-25000"/>
                    </a:p>
                  </a:txBody>
                  <a:tcPr marL="91425" marR="91425" marT="91425" marB="91425"/>
                </a:tc>
                <a:tc>
                  <a:txBody>
                    <a:bodyPr/>
                    <a:lstStyle/>
                    <a:p>
                      <a:pPr marL="0" lvl="0" indent="0" algn="l" rtl="0">
                        <a:spcBef>
                          <a:spcPts val="0"/>
                        </a:spcBef>
                        <a:spcAft>
                          <a:spcPts val="0"/>
                        </a:spcAft>
                        <a:buNone/>
                      </a:pPr>
                      <a:r>
                        <a:rPr lang="en">
                          <a:solidFill>
                            <a:schemeClr val="dk1"/>
                          </a:solidFill>
                          <a:latin typeface="Nunito"/>
                          <a:ea typeface="Nunito"/>
                          <a:cs typeface="Nunito"/>
                          <a:sym typeface="Nunito"/>
                        </a:rPr>
                        <a:t>Jasper at commit d91198a</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P</a:t>
                      </a:r>
                      <a:r>
                        <a:rPr lang="en" baseline="-25000"/>
                        <a:t>c</a:t>
                      </a:r>
                      <a:endParaRPr baseline="-25000"/>
                    </a:p>
                  </a:txBody>
                  <a:tcPr marL="91425" marR="91425" marT="91425" marB="91425"/>
                </a:tc>
                <a:tc>
                  <a:txBody>
                    <a:bodyPr/>
                    <a:lstStyle/>
                    <a:p>
                      <a:pPr marL="0" lvl="0" indent="0" algn="l" rtl="0">
                        <a:spcBef>
                          <a:spcPts val="0"/>
                        </a:spcBef>
                        <a:spcAft>
                          <a:spcPts val="0"/>
                        </a:spcAft>
                        <a:buNone/>
                      </a:pPr>
                      <a:r>
                        <a:rPr lang="en">
                          <a:latin typeface="Nunito"/>
                          <a:ea typeface="Nunito"/>
                          <a:cs typeface="Nunito"/>
                          <a:sym typeface="Nunito"/>
                        </a:rPr>
                        <a:t>OpenJPEG version 1.5.1</a:t>
                      </a:r>
                      <a:endParaRPr>
                        <a:latin typeface="Nunito"/>
                        <a:ea typeface="Nunito"/>
                        <a:cs typeface="Nunito"/>
                        <a:sym typeface="Nunito"/>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t</a:t>
                      </a:r>
                      <a:r>
                        <a:rPr lang="en" baseline="-25000"/>
                        <a:t>F</a:t>
                      </a:r>
                      <a:endParaRPr baseline="-25000"/>
                    </a:p>
                  </a:txBody>
                  <a:tcPr marL="91425" marR="91425" marT="91425" marB="91425"/>
                </a:tc>
                <a:tc>
                  <a:txBody>
                    <a:bodyPr/>
                    <a:lstStyle/>
                    <a:p>
                      <a:pPr marL="0" lvl="0" indent="0" algn="l" rtl="0">
                        <a:spcBef>
                          <a:spcPts val="0"/>
                        </a:spcBef>
                        <a:spcAft>
                          <a:spcPts val="0"/>
                        </a:spcAft>
                        <a:buNone/>
                      </a:pPr>
                      <a:r>
                        <a:rPr lang="en">
                          <a:latin typeface="Nunito"/>
                          <a:ea typeface="Nunito"/>
                          <a:cs typeface="Nunito"/>
                          <a:sym typeface="Nunito"/>
                        </a:rPr>
                        <a:t>CVE-2016-9387</a:t>
                      </a:r>
                      <a:endParaRPr>
                        <a:latin typeface="Nunito"/>
                        <a:ea typeface="Nunito"/>
                        <a:cs typeface="Nunito"/>
                        <a:sym typeface="Nunito"/>
                      </a:endParaRPr>
                    </a:p>
                  </a:txBody>
                  <a:tcPr marL="91425" marR="91425" marT="91425" marB="91425"/>
                </a:tc>
                <a:extLst>
                  <a:ext uri="{0D108BD9-81ED-4DB2-BD59-A6C34878D82A}">
                    <a16:rowId xmlns:a16="http://schemas.microsoft.com/office/drawing/2014/main" val="10003"/>
                  </a:ext>
                </a:extLst>
              </a:tr>
            </a:tbl>
          </a:graphicData>
        </a:graphic>
      </p:graphicFrame>
      <p:pic>
        <p:nvPicPr>
          <p:cNvPr id="9" name="Picture 8">
            <a:extLst>
              <a:ext uri="{FF2B5EF4-FFF2-40B4-BE49-F238E27FC236}">
                <a16:creationId xmlns:a16="http://schemas.microsoft.com/office/drawing/2014/main" id="{BA0498E3-4E02-4350-9871-3D06A99686C8}"/>
              </a:ext>
            </a:extLst>
          </p:cNvPr>
          <p:cNvPicPr>
            <a:picLocks noChangeAspect="1"/>
          </p:cNvPicPr>
          <p:nvPr/>
        </p:nvPicPr>
        <p:blipFill>
          <a:blip r:embed="rId3"/>
          <a:stretch>
            <a:fillRect/>
          </a:stretch>
        </p:blipFill>
        <p:spPr>
          <a:xfrm>
            <a:off x="374161" y="4682746"/>
            <a:ext cx="705745" cy="322290"/>
          </a:xfrm>
          <a:prstGeom prst="rect">
            <a:avLst/>
          </a:prstGeom>
        </p:spPr>
      </p:pic>
      <p:sp>
        <p:nvSpPr>
          <p:cNvPr id="10" name="TextBox 9">
            <a:extLst>
              <a:ext uri="{FF2B5EF4-FFF2-40B4-BE49-F238E27FC236}">
                <a16:creationId xmlns:a16="http://schemas.microsoft.com/office/drawing/2014/main" id="{834D689B-BBC4-40AB-A8D2-2ADB03479B03}"/>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188110D1-2887-450F-AB80-2D80416C1A2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51"/>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br>
              <a:rPr lang="en">
                <a:latin typeface="Merriweather"/>
                <a:ea typeface="Merriweather"/>
                <a:cs typeface="Merriweather"/>
                <a:sym typeface="Merriweather"/>
              </a:rPr>
            </a:br>
            <a:r>
              <a:rPr lang="en" sz="1800">
                <a:latin typeface="Merriweather"/>
                <a:ea typeface="Merriweather"/>
                <a:cs typeface="Merriweather"/>
                <a:sym typeface="Merriweather"/>
              </a:rPr>
              <a:t>Exploit Testing</a:t>
            </a:r>
            <a:endParaRPr sz="1800">
              <a:latin typeface="Merriweather"/>
              <a:ea typeface="Merriweather"/>
              <a:cs typeface="Merriweather"/>
              <a:sym typeface="Merriweather"/>
            </a:endParaRPr>
          </a:p>
        </p:txBody>
      </p:sp>
      <p:sp>
        <p:nvSpPr>
          <p:cNvPr id="519" name="Google Shape;519;p51"/>
          <p:cNvSpPr txBox="1"/>
          <p:nvPr/>
        </p:nvSpPr>
        <p:spPr>
          <a:xfrm>
            <a:off x="311700" y="1087775"/>
            <a:ext cx="8294700" cy="101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00">
                <a:latin typeface="Lora"/>
                <a:ea typeface="Lora"/>
                <a:cs typeface="Lora"/>
                <a:sym typeface="Lora"/>
              </a:rPr>
              <a:t>jp2_cod.c:277:27: runtime error: unsigned integer overflow: 0 - 8 cannot be represented in type 'unsigned long'</a:t>
            </a:r>
            <a:endParaRPr sz="1000">
              <a:latin typeface="Lora"/>
              <a:ea typeface="Lora"/>
              <a:cs typeface="Lora"/>
              <a:sym typeface="Lora"/>
            </a:endParaRPr>
          </a:p>
          <a:p>
            <a:pPr marL="0" lvl="0" indent="0" algn="l" rtl="0">
              <a:spcBef>
                <a:spcPts val="0"/>
              </a:spcBef>
              <a:spcAft>
                <a:spcPts val="0"/>
              </a:spcAft>
              <a:buClr>
                <a:schemeClr val="dk1"/>
              </a:buClr>
              <a:buSzPts val="1100"/>
              <a:buFont typeface="Arial"/>
              <a:buNone/>
            </a:pPr>
            <a:r>
              <a:rPr lang="en" sz="1000">
                <a:latin typeface="Lora"/>
                <a:ea typeface="Lora"/>
                <a:cs typeface="Lora"/>
                <a:sym typeface="Lora"/>
              </a:rPr>
              <a:t>jpc_dec.c:1233:19: runtime error: unsigned integer overflow: 1 - 2147483647 cannot be represented in type 'unsigned long'</a:t>
            </a:r>
            <a:endParaRPr sz="1000">
              <a:latin typeface="Lora"/>
              <a:ea typeface="Lora"/>
              <a:cs typeface="Lora"/>
              <a:sym typeface="Lora"/>
            </a:endParaRPr>
          </a:p>
          <a:p>
            <a:pPr marL="0" lvl="0" indent="0" algn="l" rtl="0">
              <a:spcBef>
                <a:spcPts val="0"/>
              </a:spcBef>
              <a:spcAft>
                <a:spcPts val="0"/>
              </a:spcAft>
              <a:buClr>
                <a:schemeClr val="dk1"/>
              </a:buClr>
              <a:buSzPts val="1100"/>
              <a:buFont typeface="Arial"/>
              <a:buNone/>
            </a:pPr>
            <a:r>
              <a:rPr lang="en" sz="1800" b="1">
                <a:solidFill>
                  <a:srgbClr val="FF0000"/>
                </a:solidFill>
                <a:latin typeface="Lora"/>
                <a:ea typeface="Lora"/>
                <a:cs typeface="Lora"/>
                <a:sym typeface="Lora"/>
              </a:rPr>
              <a:t>jpc_dec.c:1234:33:</a:t>
            </a:r>
            <a:r>
              <a:rPr lang="en" sz="1800" b="1">
                <a:latin typeface="Lora"/>
                <a:ea typeface="Lora"/>
                <a:cs typeface="Lora"/>
                <a:sym typeface="Lora"/>
              </a:rPr>
              <a:t> runtime error: signed integer overflow: 210 * -2147483646 cannot be represented in type 'int'</a:t>
            </a:r>
            <a:endParaRPr sz="1800" b="1">
              <a:latin typeface="Lora"/>
              <a:ea typeface="Lora"/>
              <a:cs typeface="Lora"/>
              <a:sym typeface="Lora"/>
            </a:endParaRPr>
          </a:p>
          <a:p>
            <a:pPr marL="0" lvl="0" indent="0" algn="l" rtl="0">
              <a:spcBef>
                <a:spcPts val="0"/>
              </a:spcBef>
              <a:spcAft>
                <a:spcPts val="0"/>
              </a:spcAft>
              <a:buClr>
                <a:schemeClr val="dk1"/>
              </a:buClr>
              <a:buSzPts val="1100"/>
              <a:buFont typeface="Arial"/>
              <a:buNone/>
            </a:pPr>
            <a:r>
              <a:rPr lang="en" sz="1000">
                <a:latin typeface="Lora"/>
                <a:ea typeface="Lora"/>
                <a:cs typeface="Lora"/>
                <a:sym typeface="Lora"/>
              </a:rPr>
              <a:t>error: cannot decode code stream</a:t>
            </a:r>
            <a:endParaRPr sz="10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cannot load image</a:t>
            </a:r>
            <a:endParaRPr sz="1000">
              <a:latin typeface="Lora"/>
              <a:ea typeface="Lora"/>
              <a:cs typeface="Lora"/>
              <a:sym typeface="Lora"/>
            </a:endParaRPr>
          </a:p>
        </p:txBody>
      </p:sp>
      <p:sp>
        <p:nvSpPr>
          <p:cNvPr id="520" name="Google Shape;520;p51"/>
          <p:cNvSpPr txBox="1"/>
          <p:nvPr/>
        </p:nvSpPr>
        <p:spPr>
          <a:xfrm>
            <a:off x="2465999" y="4022525"/>
            <a:ext cx="3986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latin typeface="Nunito"/>
                <a:ea typeface="Nunito"/>
                <a:cs typeface="Nunito"/>
                <a:sym typeface="Nunito"/>
              </a:rPr>
              <a:t>Output of OpenJPEG-1.5.1 for CVE-2016-9387</a:t>
            </a:r>
            <a:endParaRPr>
              <a:latin typeface="Nunito"/>
              <a:ea typeface="Nunito"/>
              <a:cs typeface="Nunito"/>
              <a:sym typeface="Nunito"/>
            </a:endParaRPr>
          </a:p>
        </p:txBody>
      </p:sp>
      <p:sp>
        <p:nvSpPr>
          <p:cNvPr id="521" name="Google Shape;521;p51"/>
          <p:cNvSpPr txBox="1"/>
          <p:nvPr/>
        </p:nvSpPr>
        <p:spPr>
          <a:xfrm>
            <a:off x="2465999" y="2253275"/>
            <a:ext cx="3986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Output of Jasper-</a:t>
            </a:r>
            <a:r>
              <a:rPr lang="en">
                <a:solidFill>
                  <a:schemeClr val="dk1"/>
                </a:solidFill>
                <a:latin typeface="Nunito"/>
                <a:ea typeface="Nunito"/>
                <a:cs typeface="Nunito"/>
                <a:sym typeface="Nunito"/>
              </a:rPr>
              <a:t>b9be3d9 </a:t>
            </a:r>
            <a:r>
              <a:rPr lang="en">
                <a:latin typeface="Nunito"/>
                <a:ea typeface="Nunito"/>
                <a:cs typeface="Nunito"/>
                <a:sym typeface="Nunito"/>
              </a:rPr>
              <a:t>for CVE-2016-9387</a:t>
            </a:r>
            <a:endParaRPr>
              <a:latin typeface="Nunito"/>
              <a:ea typeface="Nunito"/>
              <a:cs typeface="Nunito"/>
              <a:sym typeface="Nunito"/>
            </a:endParaRPr>
          </a:p>
        </p:txBody>
      </p:sp>
      <p:sp>
        <p:nvSpPr>
          <p:cNvPr id="522" name="Google Shape;522;p51"/>
          <p:cNvSpPr txBox="1"/>
          <p:nvPr/>
        </p:nvSpPr>
        <p:spPr>
          <a:xfrm>
            <a:off x="348450" y="2654100"/>
            <a:ext cx="8294700" cy="101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FF0000"/>
                </a:solidFill>
                <a:latin typeface="Lora"/>
                <a:ea typeface="Lora"/>
                <a:cs typeface="Lora"/>
                <a:sym typeface="Lora"/>
              </a:rPr>
              <a:t>j2k.c:560:26:</a:t>
            </a:r>
            <a:r>
              <a:rPr lang="en" sz="1800" b="1">
                <a:latin typeface="Lora"/>
                <a:ea typeface="Lora"/>
                <a:cs typeface="Lora"/>
                <a:sym typeface="Lora"/>
              </a:rPr>
              <a:t> runtime error: signed integer overflow: 210 * -2147483646 cannot be represented in type 'int'</a:t>
            </a:r>
            <a:endParaRPr sz="1800" b="1">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jj2k.c:1822:26: runtime error: signed integer overflow: 210 * -2147483646 cannot be represented in type 'int'</a:t>
            </a:r>
            <a:endParaRPr sz="10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[INFO] tile 1 of 420</a:t>
            </a:r>
            <a:endParaRPr sz="10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[INFO] - tiers-1 took 0.000000 s</a:t>
            </a:r>
            <a:endParaRPr sz="10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[INFO] - dwt took 0.000000 s</a:t>
            </a:r>
            <a:endParaRPr sz="10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[INFO] - tile decoded in 0.000000 s</a:t>
            </a:r>
            <a:endParaRPr sz="10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Generated Outfile out.bmp</a:t>
            </a:r>
            <a:endParaRPr sz="1000">
              <a:latin typeface="Lora"/>
              <a:ea typeface="Lora"/>
              <a:cs typeface="Lora"/>
              <a:sym typeface="Lora"/>
            </a:endParaRPr>
          </a:p>
        </p:txBody>
      </p:sp>
      <p:sp>
        <p:nvSpPr>
          <p:cNvPr id="523" name="Google Shape;523;p51"/>
          <p:cNvSpPr/>
          <p:nvPr/>
        </p:nvSpPr>
        <p:spPr>
          <a:xfrm>
            <a:off x="348450" y="1473875"/>
            <a:ext cx="7308300" cy="572700"/>
          </a:xfrm>
          <a:prstGeom prst="rect">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1"/>
          <p:cNvSpPr/>
          <p:nvPr/>
        </p:nvSpPr>
        <p:spPr>
          <a:xfrm>
            <a:off x="348450" y="2743025"/>
            <a:ext cx="7868100" cy="572700"/>
          </a:xfrm>
          <a:prstGeom prst="rect">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Picture 11">
            <a:extLst>
              <a:ext uri="{FF2B5EF4-FFF2-40B4-BE49-F238E27FC236}">
                <a16:creationId xmlns:a16="http://schemas.microsoft.com/office/drawing/2014/main" id="{8A689930-1CE1-441E-9795-541BCE2A9317}"/>
              </a:ext>
            </a:extLst>
          </p:cNvPr>
          <p:cNvPicPr>
            <a:picLocks noChangeAspect="1"/>
          </p:cNvPicPr>
          <p:nvPr/>
        </p:nvPicPr>
        <p:blipFill>
          <a:blip r:embed="rId3"/>
          <a:stretch>
            <a:fillRect/>
          </a:stretch>
        </p:blipFill>
        <p:spPr>
          <a:xfrm>
            <a:off x="374161" y="4682746"/>
            <a:ext cx="705745" cy="322290"/>
          </a:xfrm>
          <a:prstGeom prst="rect">
            <a:avLst/>
          </a:prstGeom>
        </p:spPr>
      </p:pic>
      <p:sp>
        <p:nvSpPr>
          <p:cNvPr id="13" name="TextBox 12">
            <a:extLst>
              <a:ext uri="{FF2B5EF4-FFF2-40B4-BE49-F238E27FC236}">
                <a16:creationId xmlns:a16="http://schemas.microsoft.com/office/drawing/2014/main" id="{A969A9C5-9A1B-4904-9331-A01B484671B9}"/>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F7AFD326-1142-4590-A8E6-225D86EE67B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52"/>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br>
              <a:rPr lang="en">
                <a:latin typeface="Merriweather"/>
                <a:ea typeface="Merriweather"/>
                <a:cs typeface="Merriweather"/>
                <a:sym typeface="Merriweather"/>
              </a:rPr>
            </a:br>
            <a:r>
              <a:rPr lang="en" sz="1800">
                <a:latin typeface="Merriweather"/>
                <a:ea typeface="Merriweather"/>
                <a:cs typeface="Merriweather"/>
                <a:sym typeface="Merriweather"/>
              </a:rPr>
              <a:t>Patch Extraction</a:t>
            </a:r>
            <a:endParaRPr>
              <a:latin typeface="Merriweather"/>
              <a:ea typeface="Merriweather"/>
              <a:cs typeface="Merriweather"/>
              <a:sym typeface="Merriweather"/>
            </a:endParaRPr>
          </a:p>
        </p:txBody>
      </p:sp>
      <p:sp>
        <p:nvSpPr>
          <p:cNvPr id="533" name="Google Shape;533;p52"/>
          <p:cNvSpPr txBox="1"/>
          <p:nvPr/>
        </p:nvSpPr>
        <p:spPr>
          <a:xfrm>
            <a:off x="311700" y="933000"/>
            <a:ext cx="7790100" cy="24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Lora"/>
                <a:ea typeface="Lora"/>
                <a:cs typeface="Lora"/>
                <a:sym typeface="Lora"/>
              </a:rPr>
              <a:t>static int jpc_dec_process_siz( jpc_dec_t * dec , jpc_ms_t *ms) {</a:t>
            </a:r>
            <a:endParaRPr sz="1200">
              <a:latin typeface="Lora"/>
              <a:ea typeface="Lora"/>
              <a:cs typeface="Lora"/>
              <a:sym typeface="Lora"/>
            </a:endParaRPr>
          </a:p>
          <a:p>
            <a:pPr marL="0" lvl="0" indent="0" algn="l" rtl="0">
              <a:spcBef>
                <a:spcPts val="0"/>
              </a:spcBef>
              <a:spcAft>
                <a:spcPts val="0"/>
              </a:spcAft>
              <a:buNone/>
            </a:pPr>
            <a:r>
              <a:rPr lang="en" sz="1200">
                <a:latin typeface="Lora"/>
                <a:ea typeface="Lora"/>
                <a:cs typeface="Lora"/>
                <a:sym typeface="Lora"/>
              </a:rPr>
              <a:t>	------------------------</a:t>
            </a:r>
            <a:endParaRPr sz="1200">
              <a:latin typeface="Lora"/>
              <a:ea typeface="Lora"/>
              <a:cs typeface="Lora"/>
              <a:sym typeface="Lora"/>
            </a:endParaRPr>
          </a:p>
          <a:p>
            <a:pPr marL="0" lvl="0" indent="457200" algn="l" rtl="0">
              <a:spcBef>
                <a:spcPts val="0"/>
              </a:spcBef>
              <a:spcAft>
                <a:spcPts val="0"/>
              </a:spcAft>
              <a:buNone/>
            </a:pPr>
            <a:r>
              <a:rPr lang="en" sz="1600" b="1">
                <a:solidFill>
                  <a:srgbClr val="0FC135"/>
                </a:solidFill>
                <a:latin typeface="Lora"/>
                <a:ea typeface="Lora"/>
                <a:cs typeface="Lora"/>
                <a:sym typeface="Lora"/>
              </a:rPr>
              <a:t>size_t size ;</a:t>
            </a:r>
            <a:endParaRPr sz="1600" b="1">
              <a:solidFill>
                <a:srgbClr val="0FC135"/>
              </a:solidFill>
              <a:latin typeface="Lora"/>
              <a:ea typeface="Lora"/>
              <a:cs typeface="Lora"/>
              <a:sym typeface="Lora"/>
            </a:endParaRPr>
          </a:p>
          <a:p>
            <a:pPr marL="0" lvl="0" indent="457200" algn="l" rtl="0">
              <a:spcBef>
                <a:spcPts val="0"/>
              </a:spcBef>
              <a:spcAft>
                <a:spcPts val="0"/>
              </a:spcAft>
              <a:buNone/>
            </a:pPr>
            <a:r>
              <a:rPr lang="en" sz="900">
                <a:latin typeface="Lora"/>
                <a:ea typeface="Lora"/>
                <a:cs typeface="Lora"/>
                <a:sym typeface="Lora"/>
              </a:rPr>
              <a:t>dec−&gt;xend = siz−&gt;width ;</a:t>
            </a:r>
            <a:endParaRPr sz="900">
              <a:latin typeface="Lora"/>
              <a:ea typeface="Lora"/>
              <a:cs typeface="Lora"/>
              <a:sym typeface="Lora"/>
            </a:endParaRPr>
          </a:p>
          <a:p>
            <a:pPr marL="0" lvl="0" indent="457200" algn="l" rtl="0">
              <a:spcBef>
                <a:spcPts val="0"/>
              </a:spcBef>
              <a:spcAft>
                <a:spcPts val="0"/>
              </a:spcAft>
              <a:buNone/>
            </a:pPr>
            <a:r>
              <a:rPr lang="en" sz="900">
                <a:latin typeface="Lora"/>
                <a:ea typeface="Lora"/>
                <a:cs typeface="Lora"/>
                <a:sym typeface="Lora"/>
              </a:rPr>
              <a:t>dec−&gt;yend = siz−&gt;height ; </a:t>
            </a:r>
            <a:endParaRPr sz="900">
              <a:latin typeface="Lora"/>
              <a:ea typeface="Lora"/>
              <a:cs typeface="Lora"/>
              <a:sym typeface="Lora"/>
            </a:endParaRPr>
          </a:p>
          <a:p>
            <a:pPr marL="0" lvl="0" indent="457200" algn="l" rtl="0">
              <a:spcBef>
                <a:spcPts val="0"/>
              </a:spcBef>
              <a:spcAft>
                <a:spcPts val="0"/>
              </a:spcAft>
              <a:buNone/>
            </a:pPr>
            <a:r>
              <a:rPr lang="en" sz="900">
                <a:latin typeface="Lora"/>
                <a:ea typeface="Lora"/>
                <a:cs typeface="Lora"/>
                <a:sym typeface="Lora"/>
              </a:rPr>
              <a:t>dec−&gt;tilewidth = siz−&gt;tilewidth ; </a:t>
            </a:r>
            <a:endParaRPr sz="900">
              <a:latin typeface="Lora"/>
              <a:ea typeface="Lora"/>
              <a:cs typeface="Lora"/>
              <a:sym typeface="Lora"/>
            </a:endParaRPr>
          </a:p>
          <a:p>
            <a:pPr marL="0" lvl="0" indent="457200" algn="l" rtl="0">
              <a:spcBef>
                <a:spcPts val="0"/>
              </a:spcBef>
              <a:spcAft>
                <a:spcPts val="0"/>
              </a:spcAft>
              <a:buNone/>
            </a:pPr>
            <a:r>
              <a:rPr lang="en" sz="900">
                <a:latin typeface="Lora"/>
                <a:ea typeface="Lora"/>
                <a:cs typeface="Lora"/>
                <a:sym typeface="Lora"/>
              </a:rPr>
              <a:t>dec−&gt;tileheight = siz−&gt;tileheight ; </a:t>
            </a:r>
            <a:endParaRPr sz="900">
              <a:latin typeface="Lora"/>
              <a:ea typeface="Lora"/>
              <a:cs typeface="Lora"/>
              <a:sym typeface="Lora"/>
            </a:endParaRPr>
          </a:p>
          <a:p>
            <a:pPr marL="0" lvl="0" indent="457200" algn="l" rtl="0">
              <a:spcBef>
                <a:spcPts val="0"/>
              </a:spcBef>
              <a:spcAft>
                <a:spcPts val="0"/>
              </a:spcAft>
              <a:buNone/>
            </a:pPr>
            <a:r>
              <a:rPr lang="en" sz="900">
                <a:latin typeface="Lora"/>
                <a:ea typeface="Lora"/>
                <a:cs typeface="Lora"/>
                <a:sym typeface="Lora"/>
              </a:rPr>
              <a:t>dec−&gt;tilexoff = siz−&gt;tilexoff ; </a:t>
            </a:r>
            <a:endParaRPr sz="900">
              <a:latin typeface="Lora"/>
              <a:ea typeface="Lora"/>
              <a:cs typeface="Lora"/>
              <a:sym typeface="Lora"/>
            </a:endParaRPr>
          </a:p>
          <a:p>
            <a:pPr marL="0" lvl="0" indent="457200" algn="l" rtl="0">
              <a:spcBef>
                <a:spcPts val="0"/>
              </a:spcBef>
              <a:spcAft>
                <a:spcPts val="0"/>
              </a:spcAft>
              <a:buNone/>
            </a:pPr>
            <a:r>
              <a:rPr lang="en" sz="900">
                <a:latin typeface="Lora"/>
                <a:ea typeface="Lora"/>
                <a:cs typeface="Lora"/>
                <a:sym typeface="Lora"/>
              </a:rPr>
              <a:t>dec−&gt;tileyoff = siz−&gt;tileyoff ; </a:t>
            </a:r>
            <a:endParaRPr sz="900">
              <a:latin typeface="Lora"/>
              <a:ea typeface="Lora"/>
              <a:cs typeface="Lora"/>
              <a:sym typeface="Lora"/>
            </a:endParaRPr>
          </a:p>
          <a:p>
            <a:pPr marL="0" lvl="0" indent="457200" algn="l" rtl="0">
              <a:spcBef>
                <a:spcPts val="0"/>
              </a:spcBef>
              <a:spcAft>
                <a:spcPts val="0"/>
              </a:spcAft>
              <a:buNone/>
            </a:pPr>
            <a:r>
              <a:rPr lang="en" sz="900">
                <a:latin typeface="Lora"/>
                <a:ea typeface="Lora"/>
                <a:cs typeface="Lora"/>
                <a:sym typeface="Lora"/>
              </a:rPr>
              <a:t>dec−&gt;numhtiles = JPC_CEILDIV( dec−&gt;xend − dec−&gt;tilexoff , dec−&gt;tilewidth) ; </a:t>
            </a:r>
            <a:endParaRPr sz="900">
              <a:latin typeface="Lora"/>
              <a:ea typeface="Lora"/>
              <a:cs typeface="Lora"/>
              <a:sym typeface="Lora"/>
            </a:endParaRPr>
          </a:p>
          <a:p>
            <a:pPr marL="0" lvl="0" indent="457200" algn="l" rtl="0">
              <a:spcBef>
                <a:spcPts val="0"/>
              </a:spcBef>
              <a:spcAft>
                <a:spcPts val="0"/>
              </a:spcAft>
              <a:buNone/>
            </a:pPr>
            <a:r>
              <a:rPr lang="en" sz="900">
                <a:latin typeface="Lora"/>
                <a:ea typeface="Lora"/>
                <a:cs typeface="Lora"/>
                <a:sym typeface="Lora"/>
              </a:rPr>
              <a:t>dec−&gt;numvtiles = JPC_CEILDIV( dec−&gt;yend − dec−&gt;tileyoff , dec−&gt;tileheight) ;</a:t>
            </a:r>
            <a:endParaRPr sz="900">
              <a:latin typeface="Lora"/>
              <a:ea typeface="Lora"/>
              <a:cs typeface="Lora"/>
              <a:sym typeface="Lora"/>
            </a:endParaRPr>
          </a:p>
          <a:p>
            <a:pPr marL="0" lvl="0" indent="457200" algn="l" rtl="0">
              <a:spcBef>
                <a:spcPts val="0"/>
              </a:spcBef>
              <a:spcAft>
                <a:spcPts val="0"/>
              </a:spcAft>
              <a:buNone/>
            </a:pPr>
            <a:r>
              <a:rPr lang="en" sz="1600" b="1">
                <a:solidFill>
                  <a:srgbClr val="0FC135"/>
                </a:solidFill>
                <a:latin typeface="Lora"/>
                <a:ea typeface="Lora"/>
                <a:cs typeface="Lora"/>
                <a:sym typeface="Lora"/>
              </a:rPr>
              <a:t>if ( ! jas_safe_size_mul( dec−&gt;numhtiles , dec−&gt;numvtiles , &amp;size ) ) </a:t>
            </a:r>
            <a:endParaRPr sz="1600" b="1">
              <a:solidFill>
                <a:srgbClr val="0FC135"/>
              </a:solidFill>
              <a:latin typeface="Lora"/>
              <a:ea typeface="Lora"/>
              <a:cs typeface="Lora"/>
              <a:sym typeface="Lora"/>
            </a:endParaRPr>
          </a:p>
          <a:p>
            <a:pPr marL="457200" lvl="0" indent="457200" algn="l" rtl="0">
              <a:spcBef>
                <a:spcPts val="0"/>
              </a:spcBef>
              <a:spcAft>
                <a:spcPts val="0"/>
              </a:spcAft>
              <a:buNone/>
            </a:pPr>
            <a:r>
              <a:rPr lang="en" sz="1600" b="1">
                <a:solidFill>
                  <a:srgbClr val="0FC135"/>
                </a:solidFill>
                <a:latin typeface="Lora"/>
                <a:ea typeface="Lora"/>
                <a:cs typeface="Lora"/>
                <a:sym typeface="Lora"/>
              </a:rPr>
              <a:t>return  −1;</a:t>
            </a:r>
            <a:endParaRPr sz="1600" b="1">
              <a:solidFill>
                <a:srgbClr val="0FC135"/>
              </a:solidFill>
              <a:latin typeface="Lora"/>
              <a:ea typeface="Lora"/>
              <a:cs typeface="Lora"/>
              <a:sym typeface="Lora"/>
            </a:endParaRPr>
          </a:p>
          <a:p>
            <a:pPr marL="0" lvl="0" indent="457200" algn="l" rtl="0">
              <a:spcBef>
                <a:spcPts val="0"/>
              </a:spcBef>
              <a:spcAft>
                <a:spcPts val="0"/>
              </a:spcAft>
              <a:buNone/>
            </a:pPr>
            <a:r>
              <a:rPr lang="en" sz="1600" b="1">
                <a:solidFill>
                  <a:srgbClr val="0FC135"/>
                </a:solidFill>
                <a:latin typeface="Lora"/>
                <a:ea typeface="Lora"/>
                <a:cs typeface="Lora"/>
                <a:sym typeface="Lora"/>
              </a:rPr>
              <a:t>dec−&gt;numtiles = size ;</a:t>
            </a:r>
            <a:endParaRPr sz="1600" b="1">
              <a:solidFill>
                <a:srgbClr val="0FC135"/>
              </a:solidFill>
              <a:latin typeface="Lora"/>
              <a:ea typeface="Lora"/>
              <a:cs typeface="Lora"/>
              <a:sym typeface="Lora"/>
            </a:endParaRPr>
          </a:p>
          <a:p>
            <a:pPr marL="0" lvl="0" indent="457200" algn="l" rtl="0">
              <a:spcBef>
                <a:spcPts val="0"/>
              </a:spcBef>
              <a:spcAft>
                <a:spcPts val="0"/>
              </a:spcAft>
              <a:buNone/>
            </a:pPr>
            <a:r>
              <a:rPr lang="en" sz="900">
                <a:latin typeface="Lora"/>
                <a:ea typeface="Lora"/>
                <a:cs typeface="Lora"/>
                <a:sym typeface="Lora"/>
              </a:rPr>
              <a:t>if ( ! ( dec−&gt;tiles = jas_alloc2 ( dec−&gt;numtiles , sizeof( jpc_dec_tile_t ) ) ) )</a:t>
            </a:r>
            <a:endParaRPr sz="900">
              <a:latin typeface="Lora"/>
              <a:ea typeface="Lora"/>
              <a:cs typeface="Lora"/>
              <a:sym typeface="Lora"/>
            </a:endParaRPr>
          </a:p>
          <a:p>
            <a:pPr marL="457200" lvl="0" indent="457200" algn="l" rtl="0">
              <a:spcBef>
                <a:spcPts val="0"/>
              </a:spcBef>
              <a:spcAft>
                <a:spcPts val="0"/>
              </a:spcAft>
              <a:buNone/>
            </a:pPr>
            <a:r>
              <a:rPr lang="en" sz="900">
                <a:latin typeface="Lora"/>
                <a:ea typeface="Lora"/>
                <a:cs typeface="Lora"/>
                <a:sym typeface="Lora"/>
              </a:rPr>
              <a:t>return −1;</a:t>
            </a:r>
            <a:endParaRPr sz="900">
              <a:latin typeface="Lora"/>
              <a:ea typeface="Lora"/>
              <a:cs typeface="Lora"/>
              <a:sym typeface="Lora"/>
            </a:endParaRPr>
          </a:p>
          <a:p>
            <a:pPr marL="0" lvl="0" indent="457200" algn="l" rtl="0">
              <a:spcBef>
                <a:spcPts val="0"/>
              </a:spcBef>
              <a:spcAft>
                <a:spcPts val="0"/>
              </a:spcAft>
              <a:buNone/>
            </a:pPr>
            <a:r>
              <a:rPr lang="en" sz="900">
                <a:latin typeface="Lora"/>
                <a:ea typeface="Lora"/>
                <a:cs typeface="Lora"/>
                <a:sym typeface="Lora"/>
              </a:rPr>
              <a:t>------------------------</a:t>
            </a:r>
            <a:endParaRPr sz="900">
              <a:latin typeface="Lora"/>
              <a:ea typeface="Lora"/>
              <a:cs typeface="Lora"/>
              <a:sym typeface="Lora"/>
            </a:endParaRPr>
          </a:p>
          <a:p>
            <a:pPr marL="0" lvl="0" indent="0" algn="l" rtl="0">
              <a:spcBef>
                <a:spcPts val="0"/>
              </a:spcBef>
              <a:spcAft>
                <a:spcPts val="0"/>
              </a:spcAft>
              <a:buNone/>
            </a:pPr>
            <a:r>
              <a:rPr lang="en" sz="1200">
                <a:latin typeface="Lora"/>
                <a:ea typeface="Lora"/>
                <a:cs typeface="Lora"/>
                <a:sym typeface="Lora"/>
              </a:rPr>
              <a:t>}</a:t>
            </a:r>
            <a:endParaRPr sz="1200">
              <a:latin typeface="Lora"/>
              <a:ea typeface="Lora"/>
              <a:cs typeface="Lora"/>
              <a:sym typeface="Lora"/>
            </a:endParaRPr>
          </a:p>
        </p:txBody>
      </p:sp>
      <p:sp>
        <p:nvSpPr>
          <p:cNvPr id="534" name="Google Shape;534;p52"/>
          <p:cNvSpPr txBox="1"/>
          <p:nvPr/>
        </p:nvSpPr>
        <p:spPr>
          <a:xfrm>
            <a:off x="1042051" y="4029000"/>
            <a:ext cx="70599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Code diff between Jasper </a:t>
            </a:r>
            <a:r>
              <a:rPr lang="en">
                <a:solidFill>
                  <a:schemeClr val="dk1"/>
                </a:solidFill>
                <a:latin typeface="Nunito"/>
                <a:ea typeface="Nunito"/>
                <a:cs typeface="Nunito"/>
                <a:sym typeface="Nunito"/>
              </a:rPr>
              <a:t>b9be3d9 and</a:t>
            </a:r>
            <a:r>
              <a:rPr lang="en">
                <a:latin typeface="Nunito"/>
                <a:ea typeface="Nunito"/>
                <a:cs typeface="Nunito"/>
                <a:sym typeface="Nunito"/>
              </a:rPr>
              <a:t> </a:t>
            </a:r>
            <a:r>
              <a:rPr lang="en">
                <a:solidFill>
                  <a:schemeClr val="dk1"/>
                </a:solidFill>
                <a:latin typeface="Nunito"/>
                <a:ea typeface="Nunito"/>
                <a:cs typeface="Nunito"/>
                <a:sym typeface="Nunito"/>
              </a:rPr>
              <a:t>d91198a</a:t>
            </a:r>
            <a:endParaRPr>
              <a:latin typeface="Nunito"/>
              <a:ea typeface="Nunito"/>
              <a:cs typeface="Nunito"/>
              <a:sym typeface="Nunito"/>
            </a:endParaRPr>
          </a:p>
        </p:txBody>
      </p:sp>
      <p:pic>
        <p:nvPicPr>
          <p:cNvPr id="8" name="Picture 7">
            <a:extLst>
              <a:ext uri="{FF2B5EF4-FFF2-40B4-BE49-F238E27FC236}">
                <a16:creationId xmlns:a16="http://schemas.microsoft.com/office/drawing/2014/main" id="{83CE1FA8-E7EF-48E2-BAFD-321394DBB2E4}"/>
              </a:ext>
            </a:extLst>
          </p:cNvPr>
          <p:cNvPicPr>
            <a:picLocks noChangeAspect="1"/>
          </p:cNvPicPr>
          <p:nvPr/>
        </p:nvPicPr>
        <p:blipFill>
          <a:blip r:embed="rId3"/>
          <a:stretch>
            <a:fillRect/>
          </a:stretch>
        </p:blipFill>
        <p:spPr>
          <a:xfrm>
            <a:off x="374161" y="4682746"/>
            <a:ext cx="705745" cy="322290"/>
          </a:xfrm>
          <a:prstGeom prst="rect">
            <a:avLst/>
          </a:prstGeom>
        </p:spPr>
      </p:pic>
      <p:sp>
        <p:nvSpPr>
          <p:cNvPr id="9" name="TextBox 8">
            <a:extLst>
              <a:ext uri="{FF2B5EF4-FFF2-40B4-BE49-F238E27FC236}">
                <a16:creationId xmlns:a16="http://schemas.microsoft.com/office/drawing/2014/main" id="{8DB44DC9-618B-4887-BB20-8ED372937184}"/>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FBF89F8B-42EE-4154-8740-3F743E09CE4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53"/>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br>
              <a:rPr lang="en">
                <a:latin typeface="Merriweather"/>
                <a:ea typeface="Merriweather"/>
                <a:cs typeface="Merriweather"/>
                <a:sym typeface="Merriweather"/>
              </a:rPr>
            </a:br>
            <a:r>
              <a:rPr lang="en" sz="1800">
                <a:latin typeface="Merriweather"/>
                <a:ea typeface="Merriweather"/>
                <a:cs typeface="Merriweather"/>
                <a:sym typeface="Merriweather"/>
              </a:rPr>
              <a:t>Patch Localization</a:t>
            </a:r>
            <a:endParaRPr sz="1800">
              <a:latin typeface="Merriweather"/>
              <a:ea typeface="Merriweather"/>
              <a:cs typeface="Merriweather"/>
              <a:sym typeface="Merriweather"/>
            </a:endParaRPr>
          </a:p>
        </p:txBody>
      </p:sp>
      <p:sp>
        <p:nvSpPr>
          <p:cNvPr id="543" name="Google Shape;543;p53"/>
          <p:cNvSpPr txBox="1"/>
          <p:nvPr/>
        </p:nvSpPr>
        <p:spPr>
          <a:xfrm>
            <a:off x="726500" y="1158175"/>
            <a:ext cx="3495000" cy="264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t>(assert (let ( (?B1 (concat  (select  A-data-stat (_ bv15 32) ) (concat  (select  A-data-stat (_ bv14 32) ) (concat  (select  A-data-stat (_ bv13 32) ) (concat  (select  A-data-stat (_ bv12 32) ) (concat  (select  A-data-stat (_ bv11 32) ) (concat  (select  A-data-stat (_ bv10 32) ) (concat  (select  A-data-stat (_ bv9 32) ) (select  A-data-stat (_ bv8 32) ) ) ) ) ) ) ) ) ) (?B2 ((_ extract 7  0)  ((_ zero_extend 24)  ((_ extract 7  0)  ((_ zero_extend 24)  (select  A-data (_ bv138 32) ) ) ) ) ) ) (?B3 ((_ extract 7  0)  ((_ zero_extend 24)  ((_ extract 7  0)  ((_ zero_extend 24)  (select  A-data (_ bv132 32) ) ) ) ) ) ) (?B4 ((_ extract 7  0)  ((_ zero_extend 24)  ((_ extract 7  0)  ((_ zero_extend 24)  (select  A-data (_ bv137 32) ) ) ) ) ) ) (?B5 ((_ extract 7  0)  ((_ zero_extend 24)  ((_ extract 7  0)  ((_ zero_extend 24)  (select  A-data (_ bv131 32) ) ) ) ) ) ) (?B6 ((_ extract 7  0)  ((_ zero_extend 24)  ((_ extract 7  0)  ((_ zero_extend 24)  (select  A-data (_ bv135 32) ) ) ) ) ) ) (?B7 ((_ extract 7  0)  ((_ zero_extend 24)  ((_ extract 7  0)  ((_ zero_extend 24)  (select  A-data (_ bv134 32) ) ) ) ) ) ) (?B8 ((_ extract 7  0)  ((_ zero_extend 24)  ((_ extract 7  0)  ((_ zero_extend 24)  (select  A-data (_ bv129 32) ) ) ) ) ) ) (?B9 ((_ extract 7  0)  ((_ zero_extend 24)  ((_ extract 7  0)  ((_ zero_extend 24)  (select  A-data (_ bv128 32) ) ) ) ) ) ) (?B10 ((_ extract 7  0)  ((_ zero_extend 24)  (select  A-data (_ bv1 32) ) ) ) ) (?B11 ((_ extract 7  0)  ((_ zero_extend 24)  (select  A-data (_ bv2 32) ) ) ) ) (?B12 ((_ extract 7  0)  ((_ zero_extend 24)  (select  A-data (_ bv0 32) ) ) ) ) (?B13 ((_ extract 7  0)  ((_ zero_extend 24)  (select  A-data (_ bv3 32) ) ) ) ) (?B14 ((_ sign_extend 24)  ((_ extract 7  0)  ((_ zero_extend 24)  (select  A-data (_ bv7 32) ) ) ) ) ) (?B15 ((_ sign_extend 24)  ((_ extract 7  0)  ((_ zero_extend 24)  (select  A-data (_ bv6 32) ) ) ) ) ) (?B16 ((_ sign_extend 24)  ((_ extract 7  0)  ((_ zero_extend 24)  (select  A-data (_ bv5 32) ) ) ) ) ) (?B17 ((_ sign_extend 24)  ((_ extract 7  0)  ((_ zero_extend 24)  (select  A-data (_ bv4 32) ) ) ) ) ) (?B18 (bvadd  (_ bv1 64) ((_ sign_extend 32)  (bvand  ((_ zero_extend 24)  ((_ extract 7  0)  ((_ zero_extend 24)  ((_ extract 7  0)  ((_ zero_extend 24)  (select  A-data (_ bv127 32) ) ) ) ) ) ) (_ bv127 32) ) ) ) ) (?B19 (bvadd  (_ bv1 64) ((_ sign_extend 32)  (bvand  ((_ zero_extend 24)  ((_ extract 7  0)</a:t>
            </a:r>
            <a:endParaRPr sz="600"/>
          </a:p>
        </p:txBody>
      </p:sp>
      <p:sp>
        <p:nvSpPr>
          <p:cNvPr id="544" name="Google Shape;544;p53"/>
          <p:cNvSpPr txBox="1"/>
          <p:nvPr/>
        </p:nvSpPr>
        <p:spPr>
          <a:xfrm>
            <a:off x="480949" y="3819375"/>
            <a:ext cx="3986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unito"/>
                <a:ea typeface="Nunito"/>
                <a:cs typeface="Nunito"/>
                <a:sym typeface="Nunito"/>
              </a:rPr>
              <a:t>A segment of the PartialPC captured at jpc_dec.c:1234 in P</a:t>
            </a:r>
            <a:r>
              <a:rPr lang="en" baseline="-25000">
                <a:solidFill>
                  <a:schemeClr val="dk1"/>
                </a:solidFill>
                <a:latin typeface="Nunito"/>
                <a:ea typeface="Nunito"/>
                <a:cs typeface="Nunito"/>
                <a:sym typeface="Nunito"/>
              </a:rPr>
              <a:t>a</a:t>
            </a:r>
            <a:endParaRPr baseline="-25000">
              <a:latin typeface="Nunito"/>
              <a:ea typeface="Nunito"/>
              <a:cs typeface="Nunito"/>
              <a:sym typeface="Nunito"/>
            </a:endParaRPr>
          </a:p>
        </p:txBody>
      </p:sp>
      <p:sp>
        <p:nvSpPr>
          <p:cNvPr id="545" name="Google Shape;545;p53"/>
          <p:cNvSpPr/>
          <p:nvPr/>
        </p:nvSpPr>
        <p:spPr>
          <a:xfrm>
            <a:off x="4570975" y="2349000"/>
            <a:ext cx="445500" cy="445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3"/>
          <p:cNvSpPr txBox="1"/>
          <p:nvPr/>
        </p:nvSpPr>
        <p:spPr>
          <a:xfrm>
            <a:off x="5280650" y="1164800"/>
            <a:ext cx="3495000" cy="22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Courier New"/>
                <a:ea typeface="Courier New"/>
                <a:cs typeface="Courier New"/>
                <a:sym typeface="Courier New"/>
              </a:rPr>
              <a:t>x05a x051 x043 x03f x054 x02c x02b x02e x02d x04d x026 x00c x05e x073 x05f x07f x071 x085 x07d x013 x052 x024 x02a x007 x061 x009 x081 x005 x00d x040 x07e x00a x055 x04f x08a x053 x088 x001 x02f x027 x050 x075 x078 x057 x064 x00f x07a x04e x020 x063 x05d x012 x000 x087 x022 x06d x00b x080 x084 x082 x056 x025 x028 x045 x062 x06e x083 x089 x086 x023 x077 x021 x008 x029 x010 x011 x058 x059 x060 x03e x07b x06f x004 x07c x079 x003 x070 x002 x042 x041 x074 x072 x006 x076 x044 x00e</a:t>
            </a:r>
            <a:endParaRPr sz="1200">
              <a:latin typeface="Courier New"/>
              <a:ea typeface="Courier New"/>
              <a:cs typeface="Courier New"/>
              <a:sym typeface="Courier New"/>
            </a:endParaRPr>
          </a:p>
          <a:p>
            <a:pPr marL="0" lvl="0" indent="0" algn="l" rtl="0">
              <a:spcBef>
                <a:spcPts val="0"/>
              </a:spcBef>
              <a:spcAft>
                <a:spcPts val="0"/>
              </a:spcAft>
              <a:buNone/>
            </a:pPr>
            <a:endParaRPr sz="1200">
              <a:latin typeface="Courier New"/>
              <a:ea typeface="Courier New"/>
              <a:cs typeface="Courier New"/>
              <a:sym typeface="Courier New"/>
            </a:endParaRPr>
          </a:p>
        </p:txBody>
      </p:sp>
      <p:sp>
        <p:nvSpPr>
          <p:cNvPr id="547" name="Google Shape;547;p53"/>
          <p:cNvSpPr txBox="1"/>
          <p:nvPr/>
        </p:nvSpPr>
        <p:spPr>
          <a:xfrm>
            <a:off x="5035099" y="3902200"/>
            <a:ext cx="3986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unito"/>
                <a:ea typeface="Nunito"/>
                <a:cs typeface="Nunito"/>
                <a:sym typeface="Nunito"/>
              </a:rPr>
              <a:t>Input bytes used in PartialPC</a:t>
            </a:r>
            <a:endParaRPr baseline="-25000">
              <a:latin typeface="Nunito"/>
              <a:ea typeface="Nunito"/>
              <a:cs typeface="Nunito"/>
              <a:sym typeface="Nunito"/>
            </a:endParaRPr>
          </a:p>
        </p:txBody>
      </p:sp>
      <p:pic>
        <p:nvPicPr>
          <p:cNvPr id="11" name="Picture 10">
            <a:extLst>
              <a:ext uri="{FF2B5EF4-FFF2-40B4-BE49-F238E27FC236}">
                <a16:creationId xmlns:a16="http://schemas.microsoft.com/office/drawing/2014/main" id="{8F6D03B5-17A2-466C-975C-F466942904A1}"/>
              </a:ext>
            </a:extLst>
          </p:cNvPr>
          <p:cNvPicPr>
            <a:picLocks noChangeAspect="1"/>
          </p:cNvPicPr>
          <p:nvPr/>
        </p:nvPicPr>
        <p:blipFill>
          <a:blip r:embed="rId3"/>
          <a:stretch>
            <a:fillRect/>
          </a:stretch>
        </p:blipFill>
        <p:spPr>
          <a:xfrm>
            <a:off x="374161" y="4682746"/>
            <a:ext cx="705745" cy="322290"/>
          </a:xfrm>
          <a:prstGeom prst="rect">
            <a:avLst/>
          </a:prstGeom>
        </p:spPr>
      </p:pic>
      <p:sp>
        <p:nvSpPr>
          <p:cNvPr id="12" name="TextBox 11">
            <a:extLst>
              <a:ext uri="{FF2B5EF4-FFF2-40B4-BE49-F238E27FC236}">
                <a16:creationId xmlns:a16="http://schemas.microsoft.com/office/drawing/2014/main" id="{0A17B957-5938-4E17-B3CF-183AC7694304}"/>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53E341CE-781A-48AD-866A-5571C002889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5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br>
              <a:rPr lang="en">
                <a:latin typeface="Merriweather"/>
                <a:ea typeface="Merriweather"/>
                <a:cs typeface="Merriweather"/>
                <a:sym typeface="Merriweather"/>
              </a:rPr>
            </a:br>
            <a:r>
              <a:rPr lang="en" sz="1800">
                <a:latin typeface="Merriweather"/>
                <a:ea typeface="Merriweather"/>
                <a:cs typeface="Merriweather"/>
                <a:sym typeface="Merriweather"/>
              </a:rPr>
              <a:t>Patch Localization</a:t>
            </a:r>
            <a:endParaRPr sz="1800">
              <a:latin typeface="Merriweather"/>
              <a:ea typeface="Merriweather"/>
              <a:cs typeface="Merriweather"/>
              <a:sym typeface="Merriweather"/>
            </a:endParaRPr>
          </a:p>
        </p:txBody>
      </p:sp>
      <p:sp>
        <p:nvSpPr>
          <p:cNvPr id="556" name="Google Shape;556;p54"/>
          <p:cNvSpPr txBox="1"/>
          <p:nvPr/>
        </p:nvSpPr>
        <p:spPr>
          <a:xfrm>
            <a:off x="726500" y="1158175"/>
            <a:ext cx="3495000" cy="264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t>(assert (let ( (?B1 (concat  (select  A-data-stat (_ bv15 32) ) (concat  (select  A-data-stat (_ bv14 32) ) (concat  (select  A-data-stat (_ bv13 32) ) (concat  (select  A-data-stat (_ bv12 32) ) (concat  (select  A-data-stat (_ bv11 32) ) (concat  (select  A-data-stat (_ bv10 32) ) (concat  (select  A-data-stat (_ bv9 32) ) (select  A-data-stat (_ bv8 32) ) ) ) ) ) ) ) ) ) (?B2 (bvadd  (bvadd  (bvadd  (bvshl  ((_ zero_extend 24)  (select  A-data (_ bv101 32) ) ) (_ bv24 32) ) (bvshl  ((_ zero_extend 24)  (select  A-data (_ bv102 32) ) ) (_ bv16 32) ) ) (bvshl  ((_ zero_extend 24)  (select  A-data (_ bv103 32) ) ) (_ bv8 32) ) ) (bvshl  ((_ zero_extend 24)  (select  A-data (_ bv104 32) ) ) (_ bv0 32) ) ) ) (?B3 (bvadd  (bvadd  (bvadd  (bvshl  ((_ zero_extend 24)  (select  A-data (_ bv109 32) ) ) (_ bv24 32) ) (bvshl  ((_ zero_extend 24)  (select  A-data (_ bv110 32) ) ) (_ bv16 32) ) ) (bvshl  ((_ zero_extend 24)  (select  A-data (_ bv111 32) ) ) (_ bv8 32) ) ) (bvshl  ((_ zero_extend 24)  (select  A-data (_ bv112 32) ) ) (_ bv0 32) ) ) ) (?B4 (bvadd  (bvadd  (bvadd  (bvshl  ((_ zero_extend 24)  (select  A-data (_ bv97 32) ) ) (_ bv24 32) ) (bvshl  ((_ zero_extend 24)  (select  A-data (_ bv98 32) ) ) (_ bv16 32) ) ) (bvshl  ((_ zero_extend 24)  (select  A-data (_ bv99 32) ) ) (_ bv8 32) ) ) (bvshl  ((_ zero_extend 24)  (select  A-data (_ bv100 32) ) ) (_ bv0 32) ) ) ) (?B5 (bvadd  (bvadd  (bvadd  (bvshl  ((_ zero_extend 24)  (select  A-data (_ bv32 32) ) ) (_ bv24 32) ) (bvshl  ((_ zero_extend 24)  (select  A-data (_ bv33 32) ) ) (_ bv16 32) ) ) (bvshl  ((_ zero_extend 24)  (select  A-data (_ bv34 32) ) ) (_ bv8 32) ) ) (bvshl  ((_ zero_extend 24)  (select  A-data (_ bv35 32) ) ) (_ bv0 32) ) ) ) (?B6 (bvadd  (bvshl  ((_ zero_extend 24)  (select  A-data (_ bv125 32) ) ) (_ bv8 32) ) (bvshl  ((_ zero_extend 24)  (select  A-data (_ bv126 32) ) ) (_ bv0 32) ) ) ) (?B7 (bvadd  (bvadd  (bvadd  (bvshl  ((_ zero_extend 24)  (select  A-data (_ bv113 32) ) ) (_ bv24 32) ) (bvshl  ((_ zero_extend 24)  (select  A-data (_ bv114 32) ) ) (_ bv16 32) ) ) (bvshl  ((_ zero_extend 24)  (select  A-data (_ bv115 32) ) ) (_ bv8 32) ) ) (bvshl  ((_ zero_extend 24)  (select  A-data (_ bv116 32) ) ) (_ bv0 32) ) ) ) (?B8 (bvadd  (_ bv1 64) ((_ sign_extend 32)  (bvand  (bvshl  ((_ zero_extend 24)  (select  A-data (_ bv136 32) ) ) (_ bv0 32) ) (_ bv127 32) ) ) ) ) (?B9 (bvadd  (_ bv1 64) ((_ sign_extend 32)  (bvand  (bvshl  ((_ zero_extend 24)  (select  A-data (_ bv133 32) ) ) (_ bv0 32) ) (_ bv127 32) ) ) ) ) (?B10 (bvadd  (_ bv1 64) ((_ sign_extend 32)  (bvand  (bvshl  ((_ zero_extend 24)  (select  A-data (_ bv127 32) ) ) (_ bv0 32) ) (_ bv127 32) ) ) ) ) (?B11 (bvadd  (bvadd  (bvadd  (bvshl  ((_ zero_extend 24)</a:t>
            </a:r>
            <a:endParaRPr sz="600"/>
          </a:p>
          <a:p>
            <a:pPr marL="0" lvl="0" indent="0" algn="l" rtl="0">
              <a:spcBef>
                <a:spcPts val="0"/>
              </a:spcBef>
              <a:spcAft>
                <a:spcPts val="0"/>
              </a:spcAft>
              <a:buNone/>
            </a:pPr>
            <a:endParaRPr sz="600"/>
          </a:p>
        </p:txBody>
      </p:sp>
      <p:sp>
        <p:nvSpPr>
          <p:cNvPr id="557" name="Google Shape;557;p54"/>
          <p:cNvSpPr txBox="1"/>
          <p:nvPr/>
        </p:nvSpPr>
        <p:spPr>
          <a:xfrm>
            <a:off x="480949" y="3895575"/>
            <a:ext cx="3986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unito"/>
                <a:ea typeface="Nunito"/>
                <a:cs typeface="Nunito"/>
                <a:sym typeface="Nunito"/>
              </a:rPr>
              <a:t>A segment of the PartialPC captured at j2k.c:560 in P</a:t>
            </a:r>
            <a:r>
              <a:rPr lang="en" baseline="-25000">
                <a:solidFill>
                  <a:schemeClr val="dk1"/>
                </a:solidFill>
                <a:latin typeface="Nunito"/>
                <a:ea typeface="Nunito"/>
                <a:cs typeface="Nunito"/>
                <a:sym typeface="Nunito"/>
              </a:rPr>
              <a:t>c</a:t>
            </a:r>
            <a:endParaRPr baseline="-25000">
              <a:latin typeface="Nunito"/>
              <a:ea typeface="Nunito"/>
              <a:cs typeface="Nunito"/>
              <a:sym typeface="Nunito"/>
            </a:endParaRPr>
          </a:p>
        </p:txBody>
      </p:sp>
      <p:sp>
        <p:nvSpPr>
          <p:cNvPr id="558" name="Google Shape;558;p54"/>
          <p:cNvSpPr/>
          <p:nvPr/>
        </p:nvSpPr>
        <p:spPr>
          <a:xfrm>
            <a:off x="4570975" y="2349000"/>
            <a:ext cx="445500" cy="445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4"/>
          <p:cNvSpPr txBox="1"/>
          <p:nvPr/>
        </p:nvSpPr>
        <p:spPr>
          <a:xfrm>
            <a:off x="5280650" y="1012400"/>
            <a:ext cx="3495000" cy="22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Courier New"/>
                <a:ea typeface="Courier New"/>
                <a:cs typeface="Courier New"/>
                <a:sym typeface="Courier New"/>
              </a:rPr>
              <a:t>x043 x03f x054 x02c x02e x068 x05e x073 x07d x07f x085 x013 x024 x007 x005 x03a x00a x040 x07e x055 x04f x053 x02f x075 x078 x067 x057 x05d x022 x056 x025 x028 x045 x083 x046 x086 x023 x077 x010 x060 x03e x07b x004 x07c x042 x003 x070 x079 x06c x074 x006 x072 x069 x076 x044 x051 x04d x02d x02b x026 x00c x05f x06a x071 x052 x02a x061 x009 x081 x066 x00d x08a x088 x001 x050 x027 x065 x064 x00f x04e x07a x020 x063 x012 x000 x087 x082 x00b x080 x084 x06d x06e x062 x089 x008 x021 x029 x011 x058 x06f x06b x002 x041 x00e</a:t>
            </a:r>
            <a:endParaRPr sz="1200">
              <a:latin typeface="Courier New"/>
              <a:ea typeface="Courier New"/>
              <a:cs typeface="Courier New"/>
              <a:sym typeface="Courier New"/>
            </a:endParaRPr>
          </a:p>
        </p:txBody>
      </p:sp>
      <p:sp>
        <p:nvSpPr>
          <p:cNvPr id="560" name="Google Shape;560;p54"/>
          <p:cNvSpPr txBox="1"/>
          <p:nvPr/>
        </p:nvSpPr>
        <p:spPr>
          <a:xfrm>
            <a:off x="5035099" y="3978400"/>
            <a:ext cx="3986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unito"/>
                <a:ea typeface="Nunito"/>
                <a:cs typeface="Nunito"/>
                <a:sym typeface="Nunito"/>
              </a:rPr>
              <a:t>Input bytes used in PartialPC</a:t>
            </a:r>
            <a:endParaRPr baseline="-25000">
              <a:latin typeface="Nunito"/>
              <a:ea typeface="Nunito"/>
              <a:cs typeface="Nunito"/>
              <a:sym typeface="Nunito"/>
            </a:endParaRPr>
          </a:p>
        </p:txBody>
      </p:sp>
      <p:pic>
        <p:nvPicPr>
          <p:cNvPr id="11" name="Picture 10">
            <a:extLst>
              <a:ext uri="{FF2B5EF4-FFF2-40B4-BE49-F238E27FC236}">
                <a16:creationId xmlns:a16="http://schemas.microsoft.com/office/drawing/2014/main" id="{311B5811-8BC7-48AE-A7BC-F37A96EB3508}"/>
              </a:ext>
            </a:extLst>
          </p:cNvPr>
          <p:cNvPicPr>
            <a:picLocks noChangeAspect="1"/>
          </p:cNvPicPr>
          <p:nvPr/>
        </p:nvPicPr>
        <p:blipFill>
          <a:blip r:embed="rId3"/>
          <a:stretch>
            <a:fillRect/>
          </a:stretch>
        </p:blipFill>
        <p:spPr>
          <a:xfrm>
            <a:off x="374161" y="4682746"/>
            <a:ext cx="705745" cy="322290"/>
          </a:xfrm>
          <a:prstGeom prst="rect">
            <a:avLst/>
          </a:prstGeom>
        </p:spPr>
      </p:pic>
      <p:sp>
        <p:nvSpPr>
          <p:cNvPr id="12" name="TextBox 11">
            <a:extLst>
              <a:ext uri="{FF2B5EF4-FFF2-40B4-BE49-F238E27FC236}">
                <a16:creationId xmlns:a16="http://schemas.microsoft.com/office/drawing/2014/main" id="{BE9F2011-E1A5-470D-820E-0D1CC8F40890}"/>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EFD7F092-0FF3-468E-A6BA-1EEF87E03BB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55"/>
          <p:cNvSpPr txBox="1"/>
          <p:nvPr/>
        </p:nvSpPr>
        <p:spPr>
          <a:xfrm>
            <a:off x="311700" y="1253650"/>
            <a:ext cx="4534500" cy="107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Courier New"/>
                <a:ea typeface="Courier New"/>
                <a:cs typeface="Courier New"/>
                <a:sym typeface="Courier New"/>
              </a:rPr>
              <a:t>x05a x051 x043 x03f x054 x02c x02b x02e x02d x04d x026 x00c x05e x073 x05f x07f x071 x085 x07d x013 x052 x024 x02a x007 x061 x009 x081 x005 x00d x040 x07e x00a x055 x04f x08a x053 x088 x001 x02f x027 x050 x075 x078 x057 x064</a:t>
            </a:r>
            <a:endParaRPr sz="1200">
              <a:latin typeface="Courier New"/>
              <a:ea typeface="Courier New"/>
              <a:cs typeface="Courier New"/>
              <a:sym typeface="Courier New"/>
            </a:endParaRPr>
          </a:p>
          <a:p>
            <a:pPr marL="0" lvl="0" indent="0" algn="l" rtl="0">
              <a:spcBef>
                <a:spcPts val="0"/>
              </a:spcBef>
              <a:spcAft>
                <a:spcPts val="0"/>
              </a:spcAft>
              <a:buNone/>
            </a:pPr>
            <a:endParaRPr sz="1200">
              <a:latin typeface="Courier New"/>
              <a:ea typeface="Courier New"/>
              <a:cs typeface="Courier New"/>
              <a:sym typeface="Courier New"/>
            </a:endParaRPr>
          </a:p>
        </p:txBody>
      </p:sp>
      <p:sp>
        <p:nvSpPr>
          <p:cNvPr id="566" name="Google Shape;566;p55"/>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br>
              <a:rPr lang="en">
                <a:latin typeface="Merriweather"/>
                <a:ea typeface="Merriweather"/>
                <a:cs typeface="Merriweather"/>
                <a:sym typeface="Merriweather"/>
              </a:rPr>
            </a:br>
            <a:r>
              <a:rPr lang="en" sz="1800">
                <a:latin typeface="Merriweather"/>
                <a:ea typeface="Merriweather"/>
                <a:cs typeface="Merriweather"/>
                <a:sym typeface="Merriweather"/>
              </a:rPr>
              <a:t>Patch Localization</a:t>
            </a:r>
            <a:endParaRPr sz="1800">
              <a:latin typeface="Merriweather"/>
              <a:ea typeface="Merriweather"/>
              <a:cs typeface="Merriweather"/>
              <a:sym typeface="Merriweather"/>
            </a:endParaRPr>
          </a:p>
        </p:txBody>
      </p:sp>
      <p:sp>
        <p:nvSpPr>
          <p:cNvPr id="570" name="Google Shape;570;p55"/>
          <p:cNvSpPr/>
          <p:nvPr/>
        </p:nvSpPr>
        <p:spPr>
          <a:xfrm>
            <a:off x="4875775" y="2349000"/>
            <a:ext cx="445500" cy="445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5"/>
          <p:cNvSpPr txBox="1"/>
          <p:nvPr/>
        </p:nvSpPr>
        <p:spPr>
          <a:xfrm>
            <a:off x="311700" y="2730000"/>
            <a:ext cx="4534500" cy="126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Courier New"/>
                <a:ea typeface="Courier New"/>
                <a:cs typeface="Courier New"/>
                <a:sym typeface="Courier New"/>
              </a:rPr>
              <a:t>x043 x03f x054 x02c x02e x068 x05e x073 x07d x07f x085 x013 x024 x007 x005 x03a x00a x040 x07e x055 x04f x053 x02f x075 x078 x067 x057 x05d x022 x056 x025 x028 x045 x083 x046 x086 x023 x077 x010 x060 x03e x07b x004 x07c x042 </a:t>
            </a:r>
            <a:endParaRPr sz="1200">
              <a:latin typeface="Courier New"/>
              <a:ea typeface="Courier New"/>
              <a:cs typeface="Courier New"/>
              <a:sym typeface="Courier New"/>
            </a:endParaRPr>
          </a:p>
        </p:txBody>
      </p:sp>
      <p:sp>
        <p:nvSpPr>
          <p:cNvPr id="572" name="Google Shape;572;p55"/>
          <p:cNvSpPr txBox="1"/>
          <p:nvPr/>
        </p:nvSpPr>
        <p:spPr>
          <a:xfrm>
            <a:off x="585899" y="2196600"/>
            <a:ext cx="3986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unito"/>
                <a:ea typeface="Nunito"/>
                <a:cs typeface="Nunito"/>
                <a:sym typeface="Nunito"/>
              </a:rPr>
              <a:t>Fragment of Input bytes used in PartialPC in P</a:t>
            </a:r>
            <a:r>
              <a:rPr lang="en" baseline="-25000">
                <a:solidFill>
                  <a:schemeClr val="dk1"/>
                </a:solidFill>
                <a:latin typeface="Nunito"/>
                <a:ea typeface="Nunito"/>
                <a:cs typeface="Nunito"/>
                <a:sym typeface="Nunito"/>
              </a:rPr>
              <a:t>a</a:t>
            </a:r>
            <a:endParaRPr baseline="-25000">
              <a:latin typeface="Nunito"/>
              <a:ea typeface="Nunito"/>
              <a:cs typeface="Nunito"/>
              <a:sym typeface="Nunito"/>
            </a:endParaRPr>
          </a:p>
        </p:txBody>
      </p:sp>
      <p:sp>
        <p:nvSpPr>
          <p:cNvPr id="573" name="Google Shape;573;p55"/>
          <p:cNvSpPr txBox="1"/>
          <p:nvPr/>
        </p:nvSpPr>
        <p:spPr>
          <a:xfrm>
            <a:off x="585899" y="3694500"/>
            <a:ext cx="3986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unito"/>
                <a:ea typeface="Nunito"/>
                <a:cs typeface="Nunito"/>
                <a:sym typeface="Nunito"/>
              </a:rPr>
              <a:t>Fragment of Input bytes used in PartialPC in P</a:t>
            </a:r>
            <a:r>
              <a:rPr lang="en" baseline="-25000">
                <a:solidFill>
                  <a:schemeClr val="dk1"/>
                </a:solidFill>
                <a:latin typeface="Nunito"/>
                <a:ea typeface="Nunito"/>
                <a:cs typeface="Nunito"/>
                <a:sym typeface="Nunito"/>
              </a:rPr>
              <a:t>c</a:t>
            </a:r>
            <a:endParaRPr baseline="-25000">
              <a:latin typeface="Nunito"/>
              <a:ea typeface="Nunito"/>
              <a:cs typeface="Nunito"/>
              <a:sym typeface="Nunito"/>
            </a:endParaRPr>
          </a:p>
        </p:txBody>
      </p:sp>
      <p:sp>
        <p:nvSpPr>
          <p:cNvPr id="574" name="Google Shape;574;p55"/>
          <p:cNvSpPr txBox="1"/>
          <p:nvPr/>
        </p:nvSpPr>
        <p:spPr>
          <a:xfrm>
            <a:off x="5703675" y="730725"/>
            <a:ext cx="2991900" cy="73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unito"/>
                <a:ea typeface="Nunito"/>
                <a:cs typeface="Nunito"/>
                <a:sym typeface="Nunito"/>
              </a:rPr>
              <a:t>estimated divergent location</a:t>
            </a:r>
            <a:endParaRPr>
              <a:solidFill>
                <a:schemeClr val="dk1"/>
              </a:solidFill>
              <a:latin typeface="Nunito"/>
              <a:ea typeface="Nunito"/>
              <a:cs typeface="Nunito"/>
              <a:sym typeface="Nunito"/>
            </a:endParaRPr>
          </a:p>
          <a:p>
            <a:pPr marL="0" lvl="0" indent="0" algn="ctr" rtl="0">
              <a:spcBef>
                <a:spcPts val="0"/>
              </a:spcBef>
              <a:spcAft>
                <a:spcPts val="0"/>
              </a:spcAft>
              <a:buNone/>
            </a:pPr>
            <a:r>
              <a:rPr lang="en" b="1">
                <a:solidFill>
                  <a:schemeClr val="dk1"/>
                </a:solidFill>
                <a:latin typeface="Nunito"/>
                <a:ea typeface="Nunito"/>
                <a:cs typeface="Nunito"/>
                <a:sym typeface="Nunito"/>
              </a:rPr>
              <a:t>j2k.c:518</a:t>
            </a:r>
            <a:endParaRPr b="1">
              <a:solidFill>
                <a:schemeClr val="dk1"/>
              </a:solidFill>
              <a:latin typeface="Nunito"/>
              <a:ea typeface="Nunito"/>
              <a:cs typeface="Nunito"/>
              <a:sym typeface="Nunito"/>
            </a:endParaRPr>
          </a:p>
        </p:txBody>
      </p:sp>
      <p:sp>
        <p:nvSpPr>
          <p:cNvPr id="575" name="Google Shape;575;p55"/>
          <p:cNvSpPr txBox="1"/>
          <p:nvPr/>
        </p:nvSpPr>
        <p:spPr>
          <a:xfrm>
            <a:off x="5703675" y="2178525"/>
            <a:ext cx="2991900" cy="73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unito"/>
                <a:ea typeface="Nunito"/>
                <a:cs typeface="Nunito"/>
                <a:sym typeface="Nunito"/>
              </a:rPr>
              <a:t>candidate insertion function</a:t>
            </a:r>
            <a:endParaRPr>
              <a:solidFill>
                <a:schemeClr val="dk1"/>
              </a:solidFill>
              <a:latin typeface="Nunito"/>
              <a:ea typeface="Nunito"/>
              <a:cs typeface="Nunito"/>
              <a:sym typeface="Nunito"/>
            </a:endParaRPr>
          </a:p>
          <a:p>
            <a:pPr marL="0" lvl="0" indent="0" algn="ctr" rtl="0">
              <a:spcBef>
                <a:spcPts val="0"/>
              </a:spcBef>
              <a:spcAft>
                <a:spcPts val="0"/>
              </a:spcAft>
              <a:buNone/>
            </a:pPr>
            <a:r>
              <a:rPr lang="en" b="1">
                <a:solidFill>
                  <a:schemeClr val="dk1"/>
                </a:solidFill>
                <a:latin typeface="Nunito"/>
                <a:ea typeface="Nunito"/>
                <a:cs typeface="Nunito"/>
                <a:sym typeface="Nunito"/>
              </a:rPr>
              <a:t>j2k_read_siz</a:t>
            </a:r>
            <a:endParaRPr b="1">
              <a:solidFill>
                <a:schemeClr val="dk1"/>
              </a:solidFill>
              <a:latin typeface="Nunito"/>
              <a:ea typeface="Nunito"/>
              <a:cs typeface="Nunito"/>
              <a:sym typeface="Nunito"/>
            </a:endParaRPr>
          </a:p>
        </p:txBody>
      </p:sp>
      <p:sp>
        <p:nvSpPr>
          <p:cNvPr id="576" name="Google Shape;576;p55"/>
          <p:cNvSpPr txBox="1"/>
          <p:nvPr/>
        </p:nvSpPr>
        <p:spPr>
          <a:xfrm>
            <a:off x="5703675" y="3550125"/>
            <a:ext cx="2991900" cy="73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unito"/>
                <a:ea typeface="Nunito"/>
                <a:cs typeface="Nunito"/>
                <a:sym typeface="Nunito"/>
              </a:rPr>
              <a:t>estimated divergent location</a:t>
            </a:r>
            <a:endParaRPr>
              <a:solidFill>
                <a:schemeClr val="dk1"/>
              </a:solidFill>
              <a:latin typeface="Nunito"/>
              <a:ea typeface="Nunito"/>
              <a:cs typeface="Nunito"/>
              <a:sym typeface="Nunito"/>
            </a:endParaRPr>
          </a:p>
          <a:p>
            <a:pPr marL="0" lvl="0" indent="0" algn="ctr" rtl="0">
              <a:spcBef>
                <a:spcPts val="0"/>
              </a:spcBef>
              <a:spcAft>
                <a:spcPts val="0"/>
              </a:spcAft>
              <a:buNone/>
            </a:pPr>
            <a:r>
              <a:rPr lang="en" b="1">
                <a:solidFill>
                  <a:schemeClr val="dk1"/>
                </a:solidFill>
                <a:latin typeface="Nunito"/>
                <a:ea typeface="Nunito"/>
                <a:cs typeface="Nunito"/>
                <a:sym typeface="Nunito"/>
              </a:rPr>
              <a:t>j2k.c:518</a:t>
            </a:r>
            <a:endParaRPr b="1">
              <a:solidFill>
                <a:schemeClr val="dk1"/>
              </a:solidFill>
              <a:latin typeface="Nunito"/>
              <a:ea typeface="Nunito"/>
              <a:cs typeface="Nunito"/>
              <a:sym typeface="Nunito"/>
            </a:endParaRPr>
          </a:p>
        </p:txBody>
      </p:sp>
      <p:sp>
        <p:nvSpPr>
          <p:cNvPr id="577" name="Google Shape;577;p55"/>
          <p:cNvSpPr/>
          <p:nvPr/>
        </p:nvSpPr>
        <p:spPr>
          <a:xfrm>
            <a:off x="7155075" y="1476850"/>
            <a:ext cx="114600" cy="4455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5"/>
          <p:cNvSpPr/>
          <p:nvPr/>
        </p:nvSpPr>
        <p:spPr>
          <a:xfrm>
            <a:off x="7142325" y="2916225"/>
            <a:ext cx="114600" cy="4455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 name="Picture 15">
            <a:extLst>
              <a:ext uri="{FF2B5EF4-FFF2-40B4-BE49-F238E27FC236}">
                <a16:creationId xmlns:a16="http://schemas.microsoft.com/office/drawing/2014/main" id="{31B5582D-1DE7-499E-8B8A-93DD1A08FF5F}"/>
              </a:ext>
            </a:extLst>
          </p:cNvPr>
          <p:cNvPicPr>
            <a:picLocks noChangeAspect="1"/>
          </p:cNvPicPr>
          <p:nvPr/>
        </p:nvPicPr>
        <p:blipFill>
          <a:blip r:embed="rId3"/>
          <a:stretch>
            <a:fillRect/>
          </a:stretch>
        </p:blipFill>
        <p:spPr>
          <a:xfrm>
            <a:off x="374161" y="4682746"/>
            <a:ext cx="705745" cy="322290"/>
          </a:xfrm>
          <a:prstGeom prst="rect">
            <a:avLst/>
          </a:prstGeom>
        </p:spPr>
      </p:pic>
      <p:sp>
        <p:nvSpPr>
          <p:cNvPr id="17" name="TextBox 16">
            <a:extLst>
              <a:ext uri="{FF2B5EF4-FFF2-40B4-BE49-F238E27FC236}">
                <a16:creationId xmlns:a16="http://schemas.microsoft.com/office/drawing/2014/main" id="{1E1CBD04-2744-4759-BF3D-F4F3AC0A67B0}"/>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6DE0771F-8DD9-4DAD-A76C-47E9144E11B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5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br>
              <a:rPr lang="en">
                <a:latin typeface="Merriweather"/>
                <a:ea typeface="Merriweather"/>
                <a:cs typeface="Merriweather"/>
                <a:sym typeface="Merriweather"/>
              </a:rPr>
            </a:br>
            <a:r>
              <a:rPr lang="en" sz="1800">
                <a:latin typeface="Merriweather"/>
                <a:ea typeface="Merriweather"/>
                <a:cs typeface="Merriweather"/>
                <a:sym typeface="Merriweather"/>
              </a:rPr>
              <a:t>Patch Adaptation - Namespace Translation</a:t>
            </a:r>
            <a:endParaRPr sz="1800">
              <a:latin typeface="Merriweather"/>
              <a:ea typeface="Merriweather"/>
              <a:cs typeface="Merriweather"/>
              <a:sym typeface="Merriweather"/>
            </a:endParaRPr>
          </a:p>
        </p:txBody>
      </p:sp>
      <p:sp>
        <p:nvSpPr>
          <p:cNvPr id="587" name="Google Shape;587;p56"/>
          <p:cNvSpPr txBox="1"/>
          <p:nvPr/>
        </p:nvSpPr>
        <p:spPr>
          <a:xfrm>
            <a:off x="4038600" y="1460500"/>
            <a:ext cx="1996200" cy="6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ora"/>
                <a:ea typeface="Lora"/>
                <a:cs typeface="Lora"/>
                <a:sym typeface="Lora"/>
              </a:rPr>
              <a:t>dec−&gt;numhtiles</a:t>
            </a:r>
            <a:endParaRPr>
              <a:latin typeface="Lora"/>
              <a:ea typeface="Lora"/>
              <a:cs typeface="Lora"/>
              <a:sym typeface="Lora"/>
            </a:endParaRPr>
          </a:p>
          <a:p>
            <a:pPr marL="0" lvl="0" indent="0" algn="l" rtl="0">
              <a:spcBef>
                <a:spcPts val="0"/>
              </a:spcBef>
              <a:spcAft>
                <a:spcPts val="0"/>
              </a:spcAft>
              <a:buNone/>
            </a:pPr>
            <a:r>
              <a:rPr lang="en">
                <a:latin typeface="Lora"/>
                <a:ea typeface="Lora"/>
                <a:cs typeface="Lora"/>
                <a:sym typeface="Lora"/>
              </a:rPr>
              <a:t>dec−&gt;numvtiles</a:t>
            </a:r>
            <a:endParaRPr/>
          </a:p>
        </p:txBody>
      </p:sp>
      <p:sp>
        <p:nvSpPr>
          <p:cNvPr id="588" name="Google Shape;588;p56"/>
          <p:cNvSpPr txBox="1"/>
          <p:nvPr/>
        </p:nvSpPr>
        <p:spPr>
          <a:xfrm>
            <a:off x="6170275" y="1384300"/>
            <a:ext cx="2554800" cy="92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ora"/>
                <a:ea typeface="Lora"/>
                <a:cs typeface="Lora"/>
                <a:sym typeface="Lora"/>
              </a:rPr>
              <a:t>image−&gt;x1, image−&gt;y1, cp−&gt;tdx , cp−&gt;tdy, cp−&gt;tx0, cp−&gt;ty0, cp−&gt;tw, cp−&gt;th </a:t>
            </a:r>
            <a:endParaRPr>
              <a:solidFill>
                <a:schemeClr val="dk1"/>
              </a:solidFill>
              <a:latin typeface="Lora"/>
              <a:ea typeface="Lora"/>
              <a:cs typeface="Lora"/>
              <a:sym typeface="Lora"/>
            </a:endParaRPr>
          </a:p>
        </p:txBody>
      </p:sp>
      <p:sp>
        <p:nvSpPr>
          <p:cNvPr id="589" name="Google Shape;589;p56"/>
          <p:cNvSpPr/>
          <p:nvPr/>
        </p:nvSpPr>
        <p:spPr>
          <a:xfrm>
            <a:off x="5664200" y="1676400"/>
            <a:ext cx="469800" cy="228600"/>
          </a:xfrm>
          <a:prstGeom prst="lef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6"/>
          <p:cNvSpPr txBox="1"/>
          <p:nvPr/>
        </p:nvSpPr>
        <p:spPr>
          <a:xfrm>
            <a:off x="4056450" y="2246175"/>
            <a:ext cx="1544400" cy="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ora"/>
                <a:ea typeface="Lora"/>
                <a:cs typeface="Lora"/>
                <a:sym typeface="Lora"/>
              </a:rPr>
              <a:t>dec−&gt;numvtiles</a:t>
            </a:r>
            <a:endParaRPr/>
          </a:p>
        </p:txBody>
      </p:sp>
      <p:sp>
        <p:nvSpPr>
          <p:cNvPr id="591" name="Google Shape;591;p56"/>
          <p:cNvSpPr txBox="1"/>
          <p:nvPr/>
        </p:nvSpPr>
        <p:spPr>
          <a:xfrm>
            <a:off x="4018350" y="2500175"/>
            <a:ext cx="1544400" cy="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ora"/>
                <a:ea typeface="Lora"/>
                <a:cs typeface="Lora"/>
                <a:sym typeface="Lora"/>
              </a:rPr>
              <a:t>dec−&gt;numhtiles</a:t>
            </a:r>
            <a:endParaRPr/>
          </a:p>
        </p:txBody>
      </p:sp>
      <p:sp>
        <p:nvSpPr>
          <p:cNvPr id="592" name="Google Shape;592;p56"/>
          <p:cNvSpPr txBox="1"/>
          <p:nvPr/>
        </p:nvSpPr>
        <p:spPr>
          <a:xfrm>
            <a:off x="6294150" y="2246175"/>
            <a:ext cx="1544400" cy="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ora"/>
                <a:ea typeface="Lora"/>
                <a:cs typeface="Lora"/>
                <a:sym typeface="Lora"/>
              </a:rPr>
              <a:t>cp−&gt;tw</a:t>
            </a:r>
            <a:endParaRPr/>
          </a:p>
        </p:txBody>
      </p:sp>
      <p:sp>
        <p:nvSpPr>
          <p:cNvPr id="593" name="Google Shape;593;p56"/>
          <p:cNvSpPr txBox="1"/>
          <p:nvPr/>
        </p:nvSpPr>
        <p:spPr>
          <a:xfrm>
            <a:off x="6261100" y="2500175"/>
            <a:ext cx="1544400" cy="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ora"/>
                <a:ea typeface="Lora"/>
                <a:cs typeface="Lora"/>
                <a:sym typeface="Lora"/>
              </a:rPr>
              <a:t>cp−&gt;th</a:t>
            </a:r>
            <a:endParaRPr/>
          </a:p>
        </p:txBody>
      </p:sp>
      <p:sp>
        <p:nvSpPr>
          <p:cNvPr id="594" name="Google Shape;594;p56"/>
          <p:cNvSpPr/>
          <p:nvPr/>
        </p:nvSpPr>
        <p:spPr>
          <a:xfrm>
            <a:off x="5689600" y="2363450"/>
            <a:ext cx="469800" cy="1368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6"/>
          <p:cNvSpPr/>
          <p:nvPr/>
        </p:nvSpPr>
        <p:spPr>
          <a:xfrm>
            <a:off x="5689600" y="2620259"/>
            <a:ext cx="469800" cy="1368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6"/>
          <p:cNvSpPr txBox="1"/>
          <p:nvPr/>
        </p:nvSpPr>
        <p:spPr>
          <a:xfrm>
            <a:off x="4965700" y="3420600"/>
            <a:ext cx="3847200" cy="6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FC135"/>
                </a:solidFill>
                <a:latin typeface="Lora"/>
                <a:ea typeface="Lora"/>
                <a:cs typeface="Lora"/>
                <a:sym typeface="Lora"/>
              </a:rPr>
              <a:t>if ( ! jas_safe_size_mul(</a:t>
            </a:r>
            <a:r>
              <a:rPr lang="en" sz="1200">
                <a:solidFill>
                  <a:srgbClr val="0FC135"/>
                </a:solidFill>
                <a:highlight>
                  <a:srgbClr val="FFFF00"/>
                </a:highlight>
                <a:latin typeface="Lora"/>
                <a:ea typeface="Lora"/>
                <a:cs typeface="Lora"/>
                <a:sym typeface="Lora"/>
              </a:rPr>
              <a:t> </a:t>
            </a:r>
            <a:r>
              <a:rPr lang="en" sz="1200" b="1">
                <a:solidFill>
                  <a:srgbClr val="0FC135"/>
                </a:solidFill>
                <a:highlight>
                  <a:srgbClr val="FFFF00"/>
                </a:highlight>
                <a:latin typeface="Lora"/>
                <a:ea typeface="Lora"/>
                <a:cs typeface="Lora"/>
                <a:sym typeface="Lora"/>
              </a:rPr>
              <a:t>cp-&gt;th , cp-&gt;tw</a:t>
            </a:r>
            <a:r>
              <a:rPr lang="en" sz="1200">
                <a:solidFill>
                  <a:srgbClr val="0FC135"/>
                </a:solidFill>
                <a:highlight>
                  <a:srgbClr val="FFFF00"/>
                </a:highlight>
                <a:latin typeface="Lora"/>
                <a:ea typeface="Lora"/>
                <a:cs typeface="Lora"/>
                <a:sym typeface="Lora"/>
              </a:rPr>
              <a:t> </a:t>
            </a:r>
            <a:r>
              <a:rPr lang="en" sz="1200">
                <a:solidFill>
                  <a:srgbClr val="0FC135"/>
                </a:solidFill>
                <a:latin typeface="Lora"/>
                <a:ea typeface="Lora"/>
                <a:cs typeface="Lora"/>
                <a:sym typeface="Lora"/>
              </a:rPr>
              <a:t>, &amp;size ) ) </a:t>
            </a:r>
            <a:endParaRPr sz="1200">
              <a:solidFill>
                <a:srgbClr val="0FC135"/>
              </a:solidFill>
              <a:latin typeface="Lora"/>
              <a:ea typeface="Lora"/>
              <a:cs typeface="Lora"/>
              <a:sym typeface="Lora"/>
            </a:endParaRPr>
          </a:p>
          <a:p>
            <a:pPr marL="0" lvl="0" indent="457200" algn="l" rtl="0">
              <a:spcBef>
                <a:spcPts val="0"/>
              </a:spcBef>
              <a:spcAft>
                <a:spcPts val="0"/>
              </a:spcAft>
              <a:buNone/>
            </a:pPr>
            <a:r>
              <a:rPr lang="en" sz="1200">
                <a:solidFill>
                  <a:srgbClr val="0FC135"/>
                </a:solidFill>
                <a:latin typeface="Lora"/>
                <a:ea typeface="Lora"/>
                <a:cs typeface="Lora"/>
                <a:sym typeface="Lora"/>
              </a:rPr>
              <a:t>return  −1;</a:t>
            </a:r>
            <a:endParaRPr sz="1200">
              <a:solidFill>
                <a:srgbClr val="0FC135"/>
              </a:solidFill>
              <a:latin typeface="Lora"/>
              <a:ea typeface="Lora"/>
              <a:cs typeface="Lora"/>
              <a:sym typeface="Lora"/>
            </a:endParaRPr>
          </a:p>
          <a:p>
            <a:pPr marL="0" lvl="0" indent="0" algn="l" rtl="0">
              <a:spcBef>
                <a:spcPts val="0"/>
              </a:spcBef>
              <a:spcAft>
                <a:spcPts val="0"/>
              </a:spcAft>
              <a:buNone/>
            </a:pPr>
            <a:endParaRPr sz="1200">
              <a:latin typeface="Lora"/>
              <a:ea typeface="Lora"/>
              <a:cs typeface="Lora"/>
              <a:sym typeface="Lora"/>
            </a:endParaRPr>
          </a:p>
        </p:txBody>
      </p:sp>
      <p:sp>
        <p:nvSpPr>
          <p:cNvPr id="597" name="Google Shape;597;p56"/>
          <p:cNvSpPr txBox="1"/>
          <p:nvPr/>
        </p:nvSpPr>
        <p:spPr>
          <a:xfrm>
            <a:off x="4965700" y="4029000"/>
            <a:ext cx="3683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Adapted Patch</a:t>
            </a:r>
            <a:endParaRPr>
              <a:latin typeface="Nunito"/>
              <a:ea typeface="Nunito"/>
              <a:cs typeface="Nunito"/>
              <a:sym typeface="Nunito"/>
            </a:endParaRPr>
          </a:p>
        </p:txBody>
      </p:sp>
      <p:sp>
        <p:nvSpPr>
          <p:cNvPr id="598" name="Google Shape;598;p56"/>
          <p:cNvSpPr txBox="1"/>
          <p:nvPr/>
        </p:nvSpPr>
        <p:spPr>
          <a:xfrm>
            <a:off x="469900" y="3420600"/>
            <a:ext cx="3847200" cy="6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FC135"/>
                </a:solidFill>
                <a:latin typeface="Lora"/>
                <a:ea typeface="Lora"/>
                <a:cs typeface="Lora"/>
                <a:sym typeface="Lora"/>
              </a:rPr>
              <a:t>if ( ! jas_safe_size_mul( </a:t>
            </a:r>
            <a:r>
              <a:rPr lang="en" sz="1200" b="1">
                <a:solidFill>
                  <a:srgbClr val="0FC135"/>
                </a:solidFill>
                <a:highlight>
                  <a:srgbClr val="FFFF00"/>
                </a:highlight>
                <a:latin typeface="Lora"/>
                <a:ea typeface="Lora"/>
                <a:cs typeface="Lora"/>
                <a:sym typeface="Lora"/>
              </a:rPr>
              <a:t>dec−&gt;numhtiles , dec−&gt;numvtiles</a:t>
            </a:r>
            <a:r>
              <a:rPr lang="en" sz="1200">
                <a:solidFill>
                  <a:srgbClr val="0FC135"/>
                </a:solidFill>
                <a:latin typeface="Lora"/>
                <a:ea typeface="Lora"/>
                <a:cs typeface="Lora"/>
                <a:sym typeface="Lora"/>
              </a:rPr>
              <a:t> , &amp;size ) ) </a:t>
            </a:r>
            <a:endParaRPr sz="1200">
              <a:solidFill>
                <a:srgbClr val="0FC135"/>
              </a:solidFill>
              <a:latin typeface="Lora"/>
              <a:ea typeface="Lora"/>
              <a:cs typeface="Lora"/>
              <a:sym typeface="Lora"/>
            </a:endParaRPr>
          </a:p>
          <a:p>
            <a:pPr marL="0" lvl="0" indent="457200" algn="l" rtl="0">
              <a:spcBef>
                <a:spcPts val="0"/>
              </a:spcBef>
              <a:spcAft>
                <a:spcPts val="0"/>
              </a:spcAft>
              <a:buNone/>
            </a:pPr>
            <a:r>
              <a:rPr lang="en" sz="1200">
                <a:solidFill>
                  <a:srgbClr val="0FC135"/>
                </a:solidFill>
                <a:latin typeface="Lora"/>
                <a:ea typeface="Lora"/>
                <a:cs typeface="Lora"/>
                <a:sym typeface="Lora"/>
              </a:rPr>
              <a:t>return  −1;</a:t>
            </a:r>
            <a:endParaRPr sz="1200">
              <a:solidFill>
                <a:srgbClr val="0FC135"/>
              </a:solidFill>
              <a:latin typeface="Lora"/>
              <a:ea typeface="Lora"/>
              <a:cs typeface="Lora"/>
              <a:sym typeface="Lora"/>
            </a:endParaRPr>
          </a:p>
          <a:p>
            <a:pPr marL="0" lvl="0" indent="0" algn="l" rtl="0">
              <a:spcBef>
                <a:spcPts val="0"/>
              </a:spcBef>
              <a:spcAft>
                <a:spcPts val="0"/>
              </a:spcAft>
              <a:buNone/>
            </a:pPr>
            <a:endParaRPr sz="1200">
              <a:latin typeface="Lora"/>
              <a:ea typeface="Lora"/>
              <a:cs typeface="Lora"/>
              <a:sym typeface="Lora"/>
            </a:endParaRPr>
          </a:p>
        </p:txBody>
      </p:sp>
      <p:sp>
        <p:nvSpPr>
          <p:cNvPr id="599" name="Google Shape;599;p56"/>
          <p:cNvSpPr txBox="1"/>
          <p:nvPr/>
        </p:nvSpPr>
        <p:spPr>
          <a:xfrm>
            <a:off x="469900" y="4029000"/>
            <a:ext cx="3683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Original Patch</a:t>
            </a:r>
            <a:endParaRPr>
              <a:latin typeface="Nunito"/>
              <a:ea typeface="Nunito"/>
              <a:cs typeface="Nunito"/>
              <a:sym typeface="Nunito"/>
            </a:endParaRPr>
          </a:p>
        </p:txBody>
      </p:sp>
      <p:sp>
        <p:nvSpPr>
          <p:cNvPr id="600" name="Google Shape;600;p56"/>
          <p:cNvSpPr/>
          <p:nvPr/>
        </p:nvSpPr>
        <p:spPr>
          <a:xfrm>
            <a:off x="4245025" y="3492000"/>
            <a:ext cx="619200" cy="445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6"/>
          <p:cNvSpPr txBox="1"/>
          <p:nvPr/>
        </p:nvSpPr>
        <p:spPr>
          <a:xfrm>
            <a:off x="455750" y="1600200"/>
            <a:ext cx="3281400" cy="12684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Nunito"/>
                <a:ea typeface="Nunito"/>
                <a:cs typeface="Nunito"/>
                <a:sym typeface="Nunito"/>
              </a:rPr>
              <a:t>Namespace translation is achieved via symbolic expression equivalence check using a SMT solver</a:t>
            </a:r>
            <a:endParaRPr sz="1800">
              <a:latin typeface="Nunito"/>
              <a:ea typeface="Nunito"/>
              <a:cs typeface="Nunito"/>
              <a:sym typeface="Nunito"/>
            </a:endParaRPr>
          </a:p>
        </p:txBody>
      </p:sp>
      <p:pic>
        <p:nvPicPr>
          <p:cNvPr id="21" name="Picture 20">
            <a:extLst>
              <a:ext uri="{FF2B5EF4-FFF2-40B4-BE49-F238E27FC236}">
                <a16:creationId xmlns:a16="http://schemas.microsoft.com/office/drawing/2014/main" id="{ADA0A481-209B-4C8E-BC84-CD90AD85DAB4}"/>
              </a:ext>
            </a:extLst>
          </p:cNvPr>
          <p:cNvPicPr>
            <a:picLocks noChangeAspect="1"/>
          </p:cNvPicPr>
          <p:nvPr/>
        </p:nvPicPr>
        <p:blipFill>
          <a:blip r:embed="rId3"/>
          <a:stretch>
            <a:fillRect/>
          </a:stretch>
        </p:blipFill>
        <p:spPr>
          <a:xfrm>
            <a:off x="374161" y="4682746"/>
            <a:ext cx="705745" cy="322290"/>
          </a:xfrm>
          <a:prstGeom prst="rect">
            <a:avLst/>
          </a:prstGeom>
        </p:spPr>
      </p:pic>
      <p:sp>
        <p:nvSpPr>
          <p:cNvPr id="22" name="TextBox 21">
            <a:extLst>
              <a:ext uri="{FF2B5EF4-FFF2-40B4-BE49-F238E27FC236}">
                <a16:creationId xmlns:a16="http://schemas.microsoft.com/office/drawing/2014/main" id="{4D42EEE6-802A-49C9-8D6F-5A732F00C92F}"/>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A5F509D7-C1AC-4D2F-828A-7A1C1A40227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6F00358-5E81-42FD-998B-E4C5C1DB6B7D}"/>
              </a:ext>
            </a:extLst>
          </p:cNvPr>
          <p:cNvPicPr>
            <a:picLocks noChangeAspect="1"/>
          </p:cNvPicPr>
          <p:nvPr/>
        </p:nvPicPr>
        <p:blipFill>
          <a:blip r:embed="rId4"/>
          <a:stretch>
            <a:fillRect/>
          </a:stretch>
        </p:blipFill>
        <p:spPr>
          <a:xfrm>
            <a:off x="374161" y="4682746"/>
            <a:ext cx="705745" cy="322290"/>
          </a:xfrm>
          <a:prstGeom prst="rect">
            <a:avLst/>
          </a:prstGeom>
        </p:spPr>
      </p:pic>
      <p:sp>
        <p:nvSpPr>
          <p:cNvPr id="5" name="TextBox 4">
            <a:extLst>
              <a:ext uri="{FF2B5EF4-FFF2-40B4-BE49-F238E27FC236}">
                <a16:creationId xmlns:a16="http://schemas.microsoft.com/office/drawing/2014/main" id="{B0E636E2-B336-4E92-8150-27BEDC355C15}"/>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6" name="Rectangle 5">
            <a:extLst>
              <a:ext uri="{FF2B5EF4-FFF2-40B4-BE49-F238E27FC236}">
                <a16:creationId xmlns:a16="http://schemas.microsoft.com/office/drawing/2014/main" id="{9802A7C5-F5B0-4E0E-8FFB-B89AF00BD782}"/>
              </a:ext>
            </a:extLst>
          </p:cNvPr>
          <p:cNvSpPr/>
          <p:nvPr/>
        </p:nvSpPr>
        <p:spPr>
          <a:xfrm>
            <a:off x="727034" y="349170"/>
            <a:ext cx="4047903" cy="646331"/>
          </a:xfrm>
          <a:prstGeom prst="rect">
            <a:avLst/>
          </a:prstGeom>
        </p:spPr>
        <p:txBody>
          <a:bodyPr wrap="none">
            <a:spAutoFit/>
          </a:bodyPr>
          <a:lstStyle/>
          <a:p>
            <a:r>
              <a:rPr lang="en" sz="3600" b="1" dirty="0">
                <a:latin typeface="Georgia Pro" panose="020B0604020202020204" pitchFamily="18" charset="0"/>
                <a:ea typeface="Impact"/>
                <a:cs typeface="Impact"/>
                <a:sym typeface="Impact"/>
              </a:rPr>
              <a:t>Transplantation</a:t>
            </a:r>
            <a:endParaRPr lang="en-US" sz="3600" b="1" dirty="0"/>
          </a:p>
        </p:txBody>
      </p:sp>
      <p:pic>
        <p:nvPicPr>
          <p:cNvPr id="7" name="Google Shape;216;p27" descr="Related image">
            <a:extLst>
              <a:ext uri="{FF2B5EF4-FFF2-40B4-BE49-F238E27FC236}">
                <a16:creationId xmlns:a16="http://schemas.microsoft.com/office/drawing/2014/main" id="{5F6C9099-7532-4349-8F7F-AAD550212D94}"/>
              </a:ext>
            </a:extLst>
          </p:cNvPr>
          <p:cNvPicPr preferRelativeResize="0"/>
          <p:nvPr/>
        </p:nvPicPr>
        <p:blipFill>
          <a:blip r:embed="rId5">
            <a:alphaModFix/>
          </a:blip>
          <a:stretch>
            <a:fillRect/>
          </a:stretch>
        </p:blipFill>
        <p:spPr>
          <a:xfrm>
            <a:off x="4298259" y="1039215"/>
            <a:ext cx="4118701" cy="3149600"/>
          </a:xfrm>
          <a:prstGeom prst="rect">
            <a:avLst/>
          </a:prstGeom>
          <a:noFill/>
          <a:ln>
            <a:noFill/>
          </a:ln>
        </p:spPr>
      </p:pic>
      <p:sp>
        <p:nvSpPr>
          <p:cNvPr id="8" name="Google Shape;217;p27">
            <a:extLst>
              <a:ext uri="{FF2B5EF4-FFF2-40B4-BE49-F238E27FC236}">
                <a16:creationId xmlns:a16="http://schemas.microsoft.com/office/drawing/2014/main" id="{04653017-A23E-4DB0-88A2-35A9DA750EFA}"/>
              </a:ext>
            </a:extLst>
          </p:cNvPr>
          <p:cNvSpPr txBox="1"/>
          <p:nvPr/>
        </p:nvSpPr>
        <p:spPr>
          <a:xfrm>
            <a:off x="4297650" y="4188815"/>
            <a:ext cx="4080900" cy="29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00" dirty="0">
                <a:latin typeface="Nunito"/>
                <a:ea typeface="Nunito"/>
                <a:cs typeface="Nunito"/>
                <a:sym typeface="Nunito"/>
              </a:rPr>
              <a:t>Source: https://quizlet.com</a:t>
            </a:r>
            <a:endParaRPr sz="700" dirty="0">
              <a:latin typeface="Nunito"/>
              <a:ea typeface="Nunito"/>
              <a:cs typeface="Nunito"/>
              <a:sym typeface="Nunito"/>
            </a:endParaRPr>
          </a:p>
        </p:txBody>
      </p:sp>
      <p:sp>
        <p:nvSpPr>
          <p:cNvPr id="9" name="Google Shape;214;p27">
            <a:extLst>
              <a:ext uri="{FF2B5EF4-FFF2-40B4-BE49-F238E27FC236}">
                <a16:creationId xmlns:a16="http://schemas.microsoft.com/office/drawing/2014/main" id="{DB8EBEC9-D6A5-4096-AD9C-BCFEC1651219}"/>
              </a:ext>
            </a:extLst>
          </p:cNvPr>
          <p:cNvSpPr txBox="1">
            <a:spLocks/>
          </p:cNvSpPr>
          <p:nvPr/>
        </p:nvSpPr>
        <p:spPr>
          <a:xfrm>
            <a:off x="765450" y="1750415"/>
            <a:ext cx="3145800" cy="2438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600"/>
              </a:spcAft>
              <a:buFont typeface="Arial"/>
              <a:buNone/>
            </a:pPr>
            <a:r>
              <a:rPr lang="en-US" dirty="0">
                <a:solidFill>
                  <a:srgbClr val="000000"/>
                </a:solidFill>
                <a:latin typeface="Nunito"/>
                <a:ea typeface="Nunito"/>
                <a:cs typeface="Nunito"/>
                <a:sym typeface="Nunito"/>
              </a:rPr>
              <a:t>transfer of living cells, tissues and organs from one part of the body to another part of the same body or from one organism to another organism</a:t>
            </a:r>
          </a:p>
        </p:txBody>
      </p:sp>
      <p:sp>
        <p:nvSpPr>
          <p:cNvPr id="2" name="Slide Number Placeholder 1">
            <a:extLst>
              <a:ext uri="{FF2B5EF4-FFF2-40B4-BE49-F238E27FC236}">
                <a16:creationId xmlns:a16="http://schemas.microsoft.com/office/drawing/2014/main" id="{1B9721FF-E97A-4D35-97E4-88CE8E2631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pic>
        <p:nvPicPr>
          <p:cNvPr id="15" name="Audio 14">
            <a:hlinkClick r:id="" action="ppaction://media"/>
            <a:extLst>
              <a:ext uri="{FF2B5EF4-FFF2-40B4-BE49-F238E27FC236}">
                <a16:creationId xmlns:a16="http://schemas.microsoft.com/office/drawing/2014/main" id="{4BD836E9-ECEA-4F78-B156-A74A45850A7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3836162985"/>
      </p:ext>
    </p:extLst>
  </p:cSld>
  <p:clrMapOvr>
    <a:masterClrMapping/>
  </p:clrMapOvr>
  <mc:AlternateContent xmlns:mc="http://schemas.openxmlformats.org/markup-compatibility/2006">
    <mc:Choice xmlns:p14="http://schemas.microsoft.com/office/powerpoint/2010/main" Requires="p14">
      <p:transition spd="slow" p14:dur="2000" advTm="21418"/>
    </mc:Choice>
    <mc:Fallback>
      <p:transition spd="slow" advTm="214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57"/>
          <p:cNvSpPr txBox="1"/>
          <p:nvPr/>
        </p:nvSpPr>
        <p:spPr>
          <a:xfrm>
            <a:off x="247400" y="2533200"/>
            <a:ext cx="6054900" cy="629100"/>
          </a:xfrm>
          <a:prstGeom prst="rect">
            <a:avLst/>
          </a:prstGeom>
          <a:noFill/>
          <a:ln>
            <a:noFill/>
          </a:ln>
        </p:spPr>
        <p:txBody>
          <a:bodyPr spcFirstLastPara="1" wrap="square" lIns="91425" tIns="91425" rIns="91425" bIns="91425" anchor="t" anchorCtr="0">
            <a:noAutofit/>
          </a:bodyPr>
          <a:lstStyle/>
          <a:p>
            <a:pPr marL="0" lvl="0" indent="457200" algn="l" rtl="0">
              <a:spcBef>
                <a:spcPts val="0"/>
              </a:spcBef>
              <a:spcAft>
                <a:spcPts val="0"/>
              </a:spcAft>
              <a:buNone/>
            </a:pPr>
            <a:r>
              <a:rPr lang="en" sz="1800" b="1">
                <a:solidFill>
                  <a:srgbClr val="0FC135"/>
                </a:solidFill>
                <a:highlight>
                  <a:srgbClr val="FFFF00"/>
                </a:highlight>
                <a:latin typeface="Lora"/>
                <a:ea typeface="Lora"/>
                <a:cs typeface="Lora"/>
                <a:sym typeface="Lora"/>
              </a:rPr>
              <a:t>size_t size;</a:t>
            </a:r>
            <a:endParaRPr sz="1800" b="1">
              <a:solidFill>
                <a:srgbClr val="0FC135"/>
              </a:solidFill>
              <a:highlight>
                <a:srgbClr val="FFFF00"/>
              </a:highlight>
              <a:latin typeface="Lora"/>
              <a:ea typeface="Lora"/>
              <a:cs typeface="Lora"/>
              <a:sym typeface="Lora"/>
            </a:endParaRPr>
          </a:p>
          <a:p>
            <a:pPr marL="0" lvl="0" indent="457200" algn="l" rtl="0">
              <a:spcBef>
                <a:spcPts val="0"/>
              </a:spcBef>
              <a:spcAft>
                <a:spcPts val="0"/>
              </a:spcAft>
              <a:buClr>
                <a:schemeClr val="dk1"/>
              </a:buClr>
              <a:buSzPts val="1100"/>
              <a:buFont typeface="Arial"/>
              <a:buNone/>
            </a:pPr>
            <a:r>
              <a:rPr lang="en" sz="1800">
                <a:solidFill>
                  <a:srgbClr val="0FC135"/>
                </a:solidFill>
                <a:latin typeface="Lora"/>
                <a:ea typeface="Lora"/>
                <a:cs typeface="Lora"/>
                <a:sym typeface="Lora"/>
              </a:rPr>
              <a:t>if ( ! jas_safe_size_mul( cp-&gt;th , cp-&gt;tw , &amp;size ) ) </a:t>
            </a:r>
            <a:endParaRPr sz="1800">
              <a:solidFill>
                <a:srgbClr val="0FC135"/>
              </a:solidFill>
              <a:latin typeface="Lora"/>
              <a:ea typeface="Lora"/>
              <a:cs typeface="Lora"/>
              <a:sym typeface="Lora"/>
            </a:endParaRPr>
          </a:p>
          <a:p>
            <a:pPr marL="457200" lvl="0" indent="457200" algn="l" rtl="0">
              <a:spcBef>
                <a:spcPts val="0"/>
              </a:spcBef>
              <a:spcAft>
                <a:spcPts val="0"/>
              </a:spcAft>
              <a:buClr>
                <a:schemeClr val="dk1"/>
              </a:buClr>
              <a:buSzPts val="1100"/>
              <a:buFont typeface="Arial"/>
              <a:buNone/>
            </a:pPr>
            <a:r>
              <a:rPr lang="en" sz="1800">
                <a:solidFill>
                  <a:srgbClr val="0FC135"/>
                </a:solidFill>
                <a:latin typeface="Lora"/>
                <a:ea typeface="Lora"/>
                <a:cs typeface="Lora"/>
                <a:sym typeface="Lora"/>
              </a:rPr>
              <a:t>return  −1;</a:t>
            </a:r>
            <a:endParaRPr sz="1800">
              <a:solidFill>
                <a:srgbClr val="0FC135"/>
              </a:solidFill>
              <a:latin typeface="Lora"/>
              <a:ea typeface="Lora"/>
              <a:cs typeface="Lora"/>
              <a:sym typeface="Lora"/>
            </a:endParaRPr>
          </a:p>
          <a:p>
            <a:pPr marL="0" lvl="0" indent="0" algn="l" rtl="0">
              <a:spcBef>
                <a:spcPts val="0"/>
              </a:spcBef>
              <a:spcAft>
                <a:spcPts val="0"/>
              </a:spcAft>
              <a:buNone/>
            </a:pPr>
            <a:endParaRPr sz="1200">
              <a:latin typeface="Lora"/>
              <a:ea typeface="Lora"/>
              <a:cs typeface="Lora"/>
              <a:sym typeface="Lora"/>
            </a:endParaRPr>
          </a:p>
        </p:txBody>
      </p:sp>
      <p:sp>
        <p:nvSpPr>
          <p:cNvPr id="607" name="Google Shape;607;p57"/>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br>
              <a:rPr lang="en">
                <a:latin typeface="Merriweather"/>
                <a:ea typeface="Merriweather"/>
                <a:cs typeface="Merriweather"/>
                <a:sym typeface="Merriweather"/>
              </a:rPr>
            </a:br>
            <a:r>
              <a:rPr lang="en" sz="1800">
                <a:latin typeface="Merriweather"/>
                <a:ea typeface="Merriweather"/>
                <a:cs typeface="Merriweather"/>
                <a:sym typeface="Merriweather"/>
              </a:rPr>
              <a:t>Patch Adaptation - Identify Missing Variables</a:t>
            </a:r>
            <a:endParaRPr sz="1800">
              <a:latin typeface="Merriweather"/>
              <a:ea typeface="Merriweather"/>
              <a:cs typeface="Merriweather"/>
              <a:sym typeface="Merriweather"/>
            </a:endParaRPr>
          </a:p>
        </p:txBody>
      </p:sp>
      <p:sp>
        <p:nvSpPr>
          <p:cNvPr id="611" name="Google Shape;611;p57"/>
          <p:cNvSpPr txBox="1"/>
          <p:nvPr/>
        </p:nvSpPr>
        <p:spPr>
          <a:xfrm>
            <a:off x="311700" y="3571800"/>
            <a:ext cx="45345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Adapted Patch</a:t>
            </a:r>
            <a:endParaRPr>
              <a:latin typeface="Nunito"/>
              <a:ea typeface="Nunito"/>
              <a:cs typeface="Nunito"/>
              <a:sym typeface="Nunito"/>
            </a:endParaRPr>
          </a:p>
        </p:txBody>
      </p:sp>
      <p:sp>
        <p:nvSpPr>
          <p:cNvPr id="612" name="Google Shape;612;p57"/>
          <p:cNvSpPr txBox="1"/>
          <p:nvPr/>
        </p:nvSpPr>
        <p:spPr>
          <a:xfrm>
            <a:off x="726500" y="1172225"/>
            <a:ext cx="6876300" cy="7377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Nunito"/>
                <a:ea typeface="Nunito"/>
                <a:cs typeface="Nunito"/>
                <a:sym typeface="Nunito"/>
              </a:rPr>
              <a:t>Missing definitions are identified by analyzing the abstract syntax tree of the source code</a:t>
            </a:r>
            <a:endParaRPr sz="1800">
              <a:latin typeface="Nunito"/>
              <a:ea typeface="Nunito"/>
              <a:cs typeface="Nunito"/>
              <a:sym typeface="Nunito"/>
            </a:endParaRPr>
          </a:p>
        </p:txBody>
      </p:sp>
      <p:pic>
        <p:nvPicPr>
          <p:cNvPr id="9" name="Picture 8">
            <a:extLst>
              <a:ext uri="{FF2B5EF4-FFF2-40B4-BE49-F238E27FC236}">
                <a16:creationId xmlns:a16="http://schemas.microsoft.com/office/drawing/2014/main" id="{3AFCF645-AEB7-4834-B2E7-75964517A851}"/>
              </a:ext>
            </a:extLst>
          </p:cNvPr>
          <p:cNvPicPr>
            <a:picLocks noChangeAspect="1"/>
          </p:cNvPicPr>
          <p:nvPr/>
        </p:nvPicPr>
        <p:blipFill>
          <a:blip r:embed="rId3"/>
          <a:stretch>
            <a:fillRect/>
          </a:stretch>
        </p:blipFill>
        <p:spPr>
          <a:xfrm>
            <a:off x="374161" y="4682746"/>
            <a:ext cx="705745" cy="322290"/>
          </a:xfrm>
          <a:prstGeom prst="rect">
            <a:avLst/>
          </a:prstGeom>
        </p:spPr>
      </p:pic>
      <p:sp>
        <p:nvSpPr>
          <p:cNvPr id="10" name="TextBox 9">
            <a:extLst>
              <a:ext uri="{FF2B5EF4-FFF2-40B4-BE49-F238E27FC236}">
                <a16:creationId xmlns:a16="http://schemas.microsoft.com/office/drawing/2014/main" id="{9A4FDC11-952F-41C3-A060-88F449F3B5B9}"/>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2753E187-4494-4218-AF08-53599C53171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58"/>
          <p:cNvSpPr txBox="1"/>
          <p:nvPr/>
        </p:nvSpPr>
        <p:spPr>
          <a:xfrm>
            <a:off x="311700" y="1923600"/>
            <a:ext cx="7790400" cy="2540700"/>
          </a:xfrm>
          <a:prstGeom prst="rect">
            <a:avLst/>
          </a:prstGeom>
          <a:noFill/>
          <a:ln>
            <a:noFill/>
          </a:ln>
        </p:spPr>
        <p:txBody>
          <a:bodyPr spcFirstLastPara="1" wrap="square" lIns="91425" tIns="91425" rIns="91425" bIns="91425" anchor="t" anchorCtr="0">
            <a:noAutofit/>
          </a:bodyPr>
          <a:lstStyle/>
          <a:p>
            <a:pPr marL="0" lvl="0" indent="457200" algn="l" rtl="0">
              <a:spcBef>
                <a:spcPts val="0"/>
              </a:spcBef>
              <a:spcAft>
                <a:spcPts val="0"/>
              </a:spcAft>
              <a:buNone/>
            </a:pPr>
            <a:r>
              <a:rPr lang="en" b="1">
                <a:solidFill>
                  <a:srgbClr val="0FC135"/>
                </a:solidFill>
                <a:highlight>
                  <a:srgbClr val="FFFF00"/>
                </a:highlight>
                <a:latin typeface="Lora"/>
                <a:ea typeface="Lora"/>
                <a:cs typeface="Lora"/>
                <a:sym typeface="Lora"/>
              </a:rPr>
              <a:t>inline static bool jas_safe_size_mul ( size_t x , size_t y , size_t * result ){</a:t>
            </a:r>
            <a:endParaRPr b="1">
              <a:solidFill>
                <a:srgbClr val="0FC135"/>
              </a:solidFill>
              <a:highlight>
                <a:srgbClr val="FFFF00"/>
              </a:highlight>
              <a:latin typeface="Lora"/>
              <a:ea typeface="Lora"/>
              <a:cs typeface="Lora"/>
              <a:sym typeface="Lora"/>
            </a:endParaRPr>
          </a:p>
          <a:p>
            <a:pPr marL="457200" lvl="0" indent="457200" algn="l" rtl="0">
              <a:spcBef>
                <a:spcPts val="0"/>
              </a:spcBef>
              <a:spcAft>
                <a:spcPts val="0"/>
              </a:spcAft>
              <a:buNone/>
            </a:pPr>
            <a:r>
              <a:rPr lang="en" b="1">
                <a:solidFill>
                  <a:srgbClr val="0FC135"/>
                </a:solidFill>
                <a:highlight>
                  <a:srgbClr val="FFFF00"/>
                </a:highlight>
                <a:latin typeface="Lora"/>
                <a:ea typeface="Lora"/>
                <a:cs typeface="Lora"/>
                <a:sym typeface="Lora"/>
              </a:rPr>
              <a:t>if ( x &amp;&amp; y &gt; SIZE MAX / x ) {</a:t>
            </a:r>
            <a:endParaRPr b="1">
              <a:solidFill>
                <a:srgbClr val="0FC135"/>
              </a:solidFill>
              <a:highlight>
                <a:srgbClr val="FFFF00"/>
              </a:highlight>
              <a:latin typeface="Lora"/>
              <a:ea typeface="Lora"/>
              <a:cs typeface="Lora"/>
              <a:sym typeface="Lora"/>
            </a:endParaRPr>
          </a:p>
          <a:p>
            <a:pPr marL="0" lvl="0" indent="457200" algn="l" rtl="0">
              <a:spcBef>
                <a:spcPts val="0"/>
              </a:spcBef>
              <a:spcAft>
                <a:spcPts val="0"/>
              </a:spcAft>
              <a:buNone/>
            </a:pPr>
            <a:r>
              <a:rPr lang="en" b="1">
                <a:solidFill>
                  <a:srgbClr val="0FC135"/>
                </a:solidFill>
                <a:highlight>
                  <a:srgbClr val="FFFF00"/>
                </a:highlight>
                <a:latin typeface="Lora"/>
                <a:ea typeface="Lora"/>
                <a:cs typeface="Lora"/>
                <a:sym typeface="Lora"/>
              </a:rPr>
              <a:t>		return false ;</a:t>
            </a:r>
            <a:endParaRPr b="1">
              <a:solidFill>
                <a:srgbClr val="0FC135"/>
              </a:solidFill>
              <a:highlight>
                <a:srgbClr val="FFFF00"/>
              </a:highlight>
              <a:latin typeface="Lora"/>
              <a:ea typeface="Lora"/>
              <a:cs typeface="Lora"/>
              <a:sym typeface="Lora"/>
            </a:endParaRPr>
          </a:p>
          <a:p>
            <a:pPr marL="0" lvl="0" indent="457200" algn="l" rtl="0">
              <a:spcBef>
                <a:spcPts val="0"/>
              </a:spcBef>
              <a:spcAft>
                <a:spcPts val="0"/>
              </a:spcAft>
              <a:buNone/>
            </a:pPr>
            <a:r>
              <a:rPr lang="en" b="1">
                <a:solidFill>
                  <a:srgbClr val="0FC135"/>
                </a:solidFill>
                <a:highlight>
                  <a:srgbClr val="FFFF00"/>
                </a:highlight>
                <a:latin typeface="Lora"/>
                <a:ea typeface="Lora"/>
                <a:cs typeface="Lora"/>
                <a:sym typeface="Lora"/>
              </a:rPr>
              <a:t>	}</a:t>
            </a:r>
            <a:endParaRPr b="1">
              <a:solidFill>
                <a:srgbClr val="0FC135"/>
              </a:solidFill>
              <a:highlight>
                <a:srgbClr val="FFFF00"/>
              </a:highlight>
              <a:latin typeface="Lora"/>
              <a:ea typeface="Lora"/>
              <a:cs typeface="Lora"/>
              <a:sym typeface="Lora"/>
            </a:endParaRPr>
          </a:p>
          <a:p>
            <a:pPr marL="0" lvl="0" indent="457200" algn="l" rtl="0">
              <a:spcBef>
                <a:spcPts val="0"/>
              </a:spcBef>
              <a:spcAft>
                <a:spcPts val="0"/>
              </a:spcAft>
              <a:buNone/>
            </a:pPr>
            <a:r>
              <a:rPr lang="en" b="1">
                <a:solidFill>
                  <a:srgbClr val="0FC135"/>
                </a:solidFill>
                <a:highlight>
                  <a:srgbClr val="FFFF00"/>
                </a:highlight>
                <a:latin typeface="Lora"/>
                <a:ea typeface="Lora"/>
                <a:cs typeface="Lora"/>
                <a:sym typeface="Lora"/>
              </a:rPr>
              <a:t> 	*result = x * y ;</a:t>
            </a:r>
            <a:endParaRPr b="1">
              <a:solidFill>
                <a:srgbClr val="0FC135"/>
              </a:solidFill>
              <a:highlight>
                <a:srgbClr val="FFFF00"/>
              </a:highlight>
              <a:latin typeface="Lora"/>
              <a:ea typeface="Lora"/>
              <a:cs typeface="Lora"/>
              <a:sym typeface="Lora"/>
            </a:endParaRPr>
          </a:p>
          <a:p>
            <a:pPr marL="457200" lvl="0" indent="457200" algn="l" rtl="0">
              <a:spcBef>
                <a:spcPts val="0"/>
              </a:spcBef>
              <a:spcAft>
                <a:spcPts val="0"/>
              </a:spcAft>
              <a:buNone/>
            </a:pPr>
            <a:r>
              <a:rPr lang="en" b="1">
                <a:solidFill>
                  <a:srgbClr val="0FC135"/>
                </a:solidFill>
                <a:highlight>
                  <a:srgbClr val="FFFF00"/>
                </a:highlight>
                <a:latin typeface="Lora"/>
                <a:ea typeface="Lora"/>
                <a:cs typeface="Lora"/>
                <a:sym typeface="Lora"/>
              </a:rPr>
              <a:t>return true ;</a:t>
            </a:r>
            <a:endParaRPr b="1">
              <a:solidFill>
                <a:srgbClr val="0FC135"/>
              </a:solidFill>
              <a:highlight>
                <a:srgbClr val="FFFF00"/>
              </a:highlight>
              <a:latin typeface="Lora"/>
              <a:ea typeface="Lora"/>
              <a:cs typeface="Lora"/>
              <a:sym typeface="Lora"/>
            </a:endParaRPr>
          </a:p>
          <a:p>
            <a:pPr marL="0" lvl="0" indent="457200" algn="l" rtl="0">
              <a:spcBef>
                <a:spcPts val="0"/>
              </a:spcBef>
              <a:spcAft>
                <a:spcPts val="0"/>
              </a:spcAft>
              <a:buNone/>
            </a:pPr>
            <a:r>
              <a:rPr lang="en" b="1">
                <a:solidFill>
                  <a:srgbClr val="0FC135"/>
                </a:solidFill>
                <a:highlight>
                  <a:srgbClr val="FFFF00"/>
                </a:highlight>
                <a:latin typeface="Lora"/>
                <a:ea typeface="Lora"/>
                <a:cs typeface="Lora"/>
                <a:sym typeface="Lora"/>
              </a:rPr>
              <a:t>}</a:t>
            </a:r>
            <a:endParaRPr b="1">
              <a:solidFill>
                <a:srgbClr val="0FC135"/>
              </a:solidFill>
              <a:highlight>
                <a:srgbClr val="FFFF00"/>
              </a:highlight>
              <a:latin typeface="Lora"/>
              <a:ea typeface="Lora"/>
              <a:cs typeface="Lora"/>
              <a:sym typeface="Lora"/>
            </a:endParaRPr>
          </a:p>
          <a:p>
            <a:pPr marL="0" lvl="0" indent="457200" algn="l" rtl="0">
              <a:spcBef>
                <a:spcPts val="0"/>
              </a:spcBef>
              <a:spcAft>
                <a:spcPts val="0"/>
              </a:spcAft>
              <a:buNone/>
            </a:pPr>
            <a:r>
              <a:rPr lang="en">
                <a:solidFill>
                  <a:srgbClr val="0FC135"/>
                </a:solidFill>
                <a:latin typeface="Lora"/>
                <a:ea typeface="Lora"/>
                <a:cs typeface="Lora"/>
                <a:sym typeface="Lora"/>
              </a:rPr>
              <a:t>size_t size;</a:t>
            </a:r>
            <a:endParaRPr>
              <a:solidFill>
                <a:srgbClr val="0FC135"/>
              </a:solidFill>
              <a:latin typeface="Lora"/>
              <a:ea typeface="Lora"/>
              <a:cs typeface="Lora"/>
              <a:sym typeface="Lora"/>
            </a:endParaRPr>
          </a:p>
          <a:p>
            <a:pPr marL="0" lvl="0" indent="457200" algn="l" rtl="0">
              <a:spcBef>
                <a:spcPts val="0"/>
              </a:spcBef>
              <a:spcAft>
                <a:spcPts val="0"/>
              </a:spcAft>
              <a:buNone/>
            </a:pPr>
            <a:r>
              <a:rPr lang="en">
                <a:solidFill>
                  <a:srgbClr val="0FC135"/>
                </a:solidFill>
                <a:latin typeface="Lora"/>
                <a:ea typeface="Lora"/>
                <a:cs typeface="Lora"/>
                <a:sym typeface="Lora"/>
              </a:rPr>
              <a:t>if ( ! jas_safe_size_mul( cp-&gt;th , cp-&gt;tw , &amp;size ) ) </a:t>
            </a:r>
            <a:endParaRPr>
              <a:solidFill>
                <a:srgbClr val="0FC135"/>
              </a:solidFill>
              <a:latin typeface="Lora"/>
              <a:ea typeface="Lora"/>
              <a:cs typeface="Lora"/>
              <a:sym typeface="Lora"/>
            </a:endParaRPr>
          </a:p>
          <a:p>
            <a:pPr marL="457200" lvl="0" indent="457200" algn="l" rtl="0">
              <a:spcBef>
                <a:spcPts val="0"/>
              </a:spcBef>
              <a:spcAft>
                <a:spcPts val="0"/>
              </a:spcAft>
              <a:buNone/>
            </a:pPr>
            <a:r>
              <a:rPr lang="en">
                <a:solidFill>
                  <a:srgbClr val="0FC135"/>
                </a:solidFill>
                <a:latin typeface="Lora"/>
                <a:ea typeface="Lora"/>
                <a:cs typeface="Lora"/>
                <a:sym typeface="Lora"/>
              </a:rPr>
              <a:t>return  −1;</a:t>
            </a:r>
            <a:endParaRPr>
              <a:solidFill>
                <a:srgbClr val="0FC135"/>
              </a:solidFill>
              <a:latin typeface="Lora"/>
              <a:ea typeface="Lora"/>
              <a:cs typeface="Lora"/>
              <a:sym typeface="Lora"/>
            </a:endParaRPr>
          </a:p>
          <a:p>
            <a:pPr marL="0" lvl="0" indent="0" algn="l" rtl="0">
              <a:spcBef>
                <a:spcPts val="0"/>
              </a:spcBef>
              <a:spcAft>
                <a:spcPts val="0"/>
              </a:spcAft>
              <a:buNone/>
            </a:pPr>
            <a:endParaRPr sz="1200">
              <a:latin typeface="Lora"/>
              <a:ea typeface="Lora"/>
              <a:cs typeface="Lora"/>
              <a:sym typeface="Lora"/>
            </a:endParaRPr>
          </a:p>
        </p:txBody>
      </p:sp>
      <p:sp>
        <p:nvSpPr>
          <p:cNvPr id="618" name="Google Shape;618;p58"/>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br>
              <a:rPr lang="en">
                <a:latin typeface="Merriweather"/>
                <a:ea typeface="Merriweather"/>
                <a:cs typeface="Merriweather"/>
                <a:sym typeface="Merriweather"/>
              </a:rPr>
            </a:br>
            <a:r>
              <a:rPr lang="en" sz="1800">
                <a:latin typeface="Merriweather"/>
                <a:ea typeface="Merriweather"/>
                <a:cs typeface="Merriweather"/>
                <a:sym typeface="Merriweather"/>
              </a:rPr>
              <a:t>Patch Adaptation - Identify Missing Functions</a:t>
            </a:r>
            <a:endParaRPr sz="1800">
              <a:latin typeface="Merriweather"/>
              <a:ea typeface="Merriweather"/>
              <a:cs typeface="Merriweather"/>
              <a:sym typeface="Merriweather"/>
            </a:endParaRPr>
          </a:p>
        </p:txBody>
      </p:sp>
      <p:sp>
        <p:nvSpPr>
          <p:cNvPr id="622" name="Google Shape;622;p58"/>
          <p:cNvSpPr txBox="1"/>
          <p:nvPr/>
        </p:nvSpPr>
        <p:spPr>
          <a:xfrm>
            <a:off x="1042051" y="4105200"/>
            <a:ext cx="70599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Adapted Patch</a:t>
            </a:r>
            <a:endParaRPr>
              <a:latin typeface="Nunito"/>
              <a:ea typeface="Nunito"/>
              <a:cs typeface="Nunito"/>
              <a:sym typeface="Nunito"/>
            </a:endParaRPr>
          </a:p>
        </p:txBody>
      </p:sp>
      <p:sp>
        <p:nvSpPr>
          <p:cNvPr id="623" name="Google Shape;623;p58"/>
          <p:cNvSpPr txBox="1"/>
          <p:nvPr/>
        </p:nvSpPr>
        <p:spPr>
          <a:xfrm>
            <a:off x="726500" y="1172225"/>
            <a:ext cx="6876300" cy="7377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Nunito"/>
                <a:ea typeface="Nunito"/>
                <a:cs typeface="Nunito"/>
                <a:sym typeface="Nunito"/>
              </a:rPr>
              <a:t>Missing definitions are identified by analyzing the abstract syntax tree of the source code</a:t>
            </a:r>
            <a:endParaRPr sz="1800">
              <a:latin typeface="Nunito"/>
              <a:ea typeface="Nunito"/>
              <a:cs typeface="Nunito"/>
              <a:sym typeface="Nunito"/>
            </a:endParaRPr>
          </a:p>
        </p:txBody>
      </p:sp>
      <p:pic>
        <p:nvPicPr>
          <p:cNvPr id="9" name="Picture 8">
            <a:extLst>
              <a:ext uri="{FF2B5EF4-FFF2-40B4-BE49-F238E27FC236}">
                <a16:creationId xmlns:a16="http://schemas.microsoft.com/office/drawing/2014/main" id="{69B63C30-56D0-456E-84F4-64F1FAE5215A}"/>
              </a:ext>
            </a:extLst>
          </p:cNvPr>
          <p:cNvPicPr>
            <a:picLocks noChangeAspect="1"/>
          </p:cNvPicPr>
          <p:nvPr/>
        </p:nvPicPr>
        <p:blipFill>
          <a:blip r:embed="rId3"/>
          <a:stretch>
            <a:fillRect/>
          </a:stretch>
        </p:blipFill>
        <p:spPr>
          <a:xfrm>
            <a:off x="374161" y="4682746"/>
            <a:ext cx="705745" cy="322290"/>
          </a:xfrm>
          <a:prstGeom prst="rect">
            <a:avLst/>
          </a:prstGeom>
        </p:spPr>
      </p:pic>
      <p:sp>
        <p:nvSpPr>
          <p:cNvPr id="10" name="TextBox 9">
            <a:extLst>
              <a:ext uri="{FF2B5EF4-FFF2-40B4-BE49-F238E27FC236}">
                <a16:creationId xmlns:a16="http://schemas.microsoft.com/office/drawing/2014/main" id="{4E5F7F6F-AB3E-4FC9-A25D-2E2B80A6F37B}"/>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473D165E-8347-4D74-988B-23E187ABA6B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59"/>
          <p:cNvSpPr txBox="1"/>
          <p:nvPr/>
        </p:nvSpPr>
        <p:spPr>
          <a:xfrm>
            <a:off x="311700" y="2076000"/>
            <a:ext cx="7790400" cy="2127600"/>
          </a:xfrm>
          <a:prstGeom prst="rect">
            <a:avLst/>
          </a:prstGeom>
          <a:noFill/>
          <a:ln>
            <a:noFill/>
          </a:ln>
        </p:spPr>
        <p:txBody>
          <a:bodyPr spcFirstLastPara="1" wrap="square" lIns="91425" tIns="91425" rIns="91425" bIns="91425" anchor="t" anchorCtr="0">
            <a:noAutofit/>
          </a:bodyPr>
          <a:lstStyle/>
          <a:p>
            <a:pPr marL="0" lvl="0" indent="457200" algn="l" rtl="0">
              <a:spcBef>
                <a:spcPts val="0"/>
              </a:spcBef>
              <a:spcAft>
                <a:spcPts val="0"/>
              </a:spcAft>
              <a:buNone/>
            </a:pPr>
            <a:r>
              <a:rPr lang="en" b="1">
                <a:solidFill>
                  <a:srgbClr val="0FC135"/>
                </a:solidFill>
                <a:highlight>
                  <a:srgbClr val="FFFF00"/>
                </a:highlight>
                <a:latin typeface="Lora"/>
                <a:ea typeface="Lora"/>
                <a:cs typeface="Lora"/>
                <a:sym typeface="Lora"/>
              </a:rPr>
              <a:t># define SIZE MAX (18446744073709551615UL)</a:t>
            </a:r>
            <a:br>
              <a:rPr lang="en" sz="1200">
                <a:solidFill>
                  <a:srgbClr val="0FC135"/>
                </a:solidFill>
                <a:highlight>
                  <a:srgbClr val="FFFF00"/>
                </a:highlight>
                <a:latin typeface="Lora"/>
                <a:ea typeface="Lora"/>
                <a:cs typeface="Lora"/>
                <a:sym typeface="Lora"/>
              </a:rPr>
            </a:br>
            <a:r>
              <a:rPr lang="en" sz="1200">
                <a:solidFill>
                  <a:srgbClr val="0FC135"/>
                </a:solidFill>
                <a:latin typeface="Lora"/>
                <a:ea typeface="Lora"/>
                <a:cs typeface="Lora"/>
                <a:sym typeface="Lora"/>
              </a:rPr>
              <a:t>	inline static bool jas_safe_size_mul ( size_t x , size_t y , size_t * result ){</a:t>
            </a:r>
            <a:endParaRPr sz="1200">
              <a:solidFill>
                <a:srgbClr val="0FC135"/>
              </a:solidFill>
              <a:latin typeface="Lora"/>
              <a:ea typeface="Lora"/>
              <a:cs typeface="Lora"/>
              <a:sym typeface="Lora"/>
            </a:endParaRPr>
          </a:p>
          <a:p>
            <a:pPr marL="457200" lvl="0" indent="457200" algn="l" rtl="0">
              <a:spcBef>
                <a:spcPts val="0"/>
              </a:spcBef>
              <a:spcAft>
                <a:spcPts val="0"/>
              </a:spcAft>
              <a:buNone/>
            </a:pPr>
            <a:r>
              <a:rPr lang="en" sz="1200">
                <a:solidFill>
                  <a:srgbClr val="0FC135"/>
                </a:solidFill>
                <a:latin typeface="Lora"/>
                <a:ea typeface="Lora"/>
                <a:cs typeface="Lora"/>
                <a:sym typeface="Lora"/>
              </a:rPr>
              <a:t>if ( x &amp;&amp; y &gt; SIZE MAX / x ) {</a:t>
            </a:r>
            <a:endParaRPr sz="1200">
              <a:solidFill>
                <a:srgbClr val="0FC135"/>
              </a:solidFill>
              <a:latin typeface="Lora"/>
              <a:ea typeface="Lora"/>
              <a:cs typeface="Lora"/>
              <a:sym typeface="Lora"/>
            </a:endParaRPr>
          </a:p>
          <a:p>
            <a:pPr marL="0" lvl="0" indent="457200" algn="l" rtl="0">
              <a:spcBef>
                <a:spcPts val="0"/>
              </a:spcBef>
              <a:spcAft>
                <a:spcPts val="0"/>
              </a:spcAft>
              <a:buNone/>
            </a:pPr>
            <a:r>
              <a:rPr lang="en" sz="1200">
                <a:solidFill>
                  <a:srgbClr val="0FC135"/>
                </a:solidFill>
                <a:latin typeface="Lora"/>
                <a:ea typeface="Lora"/>
                <a:cs typeface="Lora"/>
                <a:sym typeface="Lora"/>
              </a:rPr>
              <a:t>		return false ;</a:t>
            </a:r>
            <a:endParaRPr sz="1200">
              <a:solidFill>
                <a:srgbClr val="0FC135"/>
              </a:solidFill>
              <a:latin typeface="Lora"/>
              <a:ea typeface="Lora"/>
              <a:cs typeface="Lora"/>
              <a:sym typeface="Lora"/>
            </a:endParaRPr>
          </a:p>
          <a:p>
            <a:pPr marL="0" lvl="0" indent="457200" algn="l" rtl="0">
              <a:spcBef>
                <a:spcPts val="0"/>
              </a:spcBef>
              <a:spcAft>
                <a:spcPts val="0"/>
              </a:spcAft>
              <a:buNone/>
            </a:pPr>
            <a:r>
              <a:rPr lang="en" sz="1200">
                <a:solidFill>
                  <a:srgbClr val="0FC135"/>
                </a:solidFill>
                <a:latin typeface="Lora"/>
                <a:ea typeface="Lora"/>
                <a:cs typeface="Lora"/>
                <a:sym typeface="Lora"/>
              </a:rPr>
              <a:t>	}</a:t>
            </a:r>
            <a:endParaRPr sz="1200">
              <a:solidFill>
                <a:srgbClr val="0FC135"/>
              </a:solidFill>
              <a:latin typeface="Lora"/>
              <a:ea typeface="Lora"/>
              <a:cs typeface="Lora"/>
              <a:sym typeface="Lora"/>
            </a:endParaRPr>
          </a:p>
          <a:p>
            <a:pPr marL="0" lvl="0" indent="457200" algn="l" rtl="0">
              <a:spcBef>
                <a:spcPts val="0"/>
              </a:spcBef>
              <a:spcAft>
                <a:spcPts val="0"/>
              </a:spcAft>
              <a:buNone/>
            </a:pPr>
            <a:r>
              <a:rPr lang="en" sz="1200">
                <a:solidFill>
                  <a:srgbClr val="0FC135"/>
                </a:solidFill>
                <a:latin typeface="Lora"/>
                <a:ea typeface="Lora"/>
                <a:cs typeface="Lora"/>
                <a:sym typeface="Lora"/>
              </a:rPr>
              <a:t> 	*result = x * y ;</a:t>
            </a:r>
            <a:endParaRPr sz="1200">
              <a:solidFill>
                <a:srgbClr val="0FC135"/>
              </a:solidFill>
              <a:latin typeface="Lora"/>
              <a:ea typeface="Lora"/>
              <a:cs typeface="Lora"/>
              <a:sym typeface="Lora"/>
            </a:endParaRPr>
          </a:p>
          <a:p>
            <a:pPr marL="457200" lvl="0" indent="457200" algn="l" rtl="0">
              <a:spcBef>
                <a:spcPts val="0"/>
              </a:spcBef>
              <a:spcAft>
                <a:spcPts val="0"/>
              </a:spcAft>
              <a:buNone/>
            </a:pPr>
            <a:r>
              <a:rPr lang="en" sz="1200">
                <a:solidFill>
                  <a:srgbClr val="0FC135"/>
                </a:solidFill>
                <a:latin typeface="Lora"/>
                <a:ea typeface="Lora"/>
                <a:cs typeface="Lora"/>
                <a:sym typeface="Lora"/>
              </a:rPr>
              <a:t>return true ;</a:t>
            </a:r>
            <a:endParaRPr sz="1200">
              <a:solidFill>
                <a:srgbClr val="0FC135"/>
              </a:solidFill>
              <a:latin typeface="Lora"/>
              <a:ea typeface="Lora"/>
              <a:cs typeface="Lora"/>
              <a:sym typeface="Lora"/>
            </a:endParaRPr>
          </a:p>
          <a:p>
            <a:pPr marL="0" lvl="0" indent="457200" algn="l" rtl="0">
              <a:spcBef>
                <a:spcPts val="0"/>
              </a:spcBef>
              <a:spcAft>
                <a:spcPts val="0"/>
              </a:spcAft>
              <a:buNone/>
            </a:pPr>
            <a:r>
              <a:rPr lang="en" sz="1200">
                <a:solidFill>
                  <a:srgbClr val="0FC135"/>
                </a:solidFill>
                <a:latin typeface="Lora"/>
                <a:ea typeface="Lora"/>
                <a:cs typeface="Lora"/>
                <a:sym typeface="Lora"/>
              </a:rPr>
              <a:t>}</a:t>
            </a:r>
            <a:endParaRPr sz="1200">
              <a:solidFill>
                <a:srgbClr val="0FC135"/>
              </a:solidFill>
              <a:latin typeface="Lora"/>
              <a:ea typeface="Lora"/>
              <a:cs typeface="Lora"/>
              <a:sym typeface="Lora"/>
            </a:endParaRPr>
          </a:p>
          <a:p>
            <a:pPr marL="0" lvl="0" indent="457200" algn="l" rtl="0">
              <a:spcBef>
                <a:spcPts val="0"/>
              </a:spcBef>
              <a:spcAft>
                <a:spcPts val="0"/>
              </a:spcAft>
              <a:buNone/>
            </a:pPr>
            <a:r>
              <a:rPr lang="en" sz="1200">
                <a:solidFill>
                  <a:srgbClr val="0FC135"/>
                </a:solidFill>
                <a:latin typeface="Lora"/>
                <a:ea typeface="Lora"/>
                <a:cs typeface="Lora"/>
                <a:sym typeface="Lora"/>
              </a:rPr>
              <a:t>size_t size;</a:t>
            </a:r>
            <a:endParaRPr sz="1200">
              <a:solidFill>
                <a:srgbClr val="0FC135"/>
              </a:solidFill>
              <a:latin typeface="Lora"/>
              <a:ea typeface="Lora"/>
              <a:cs typeface="Lora"/>
              <a:sym typeface="Lora"/>
            </a:endParaRPr>
          </a:p>
          <a:p>
            <a:pPr marL="0" lvl="0" indent="457200" algn="l" rtl="0">
              <a:spcBef>
                <a:spcPts val="0"/>
              </a:spcBef>
              <a:spcAft>
                <a:spcPts val="0"/>
              </a:spcAft>
              <a:buNone/>
            </a:pPr>
            <a:r>
              <a:rPr lang="en" sz="1200">
                <a:solidFill>
                  <a:srgbClr val="0FC135"/>
                </a:solidFill>
                <a:latin typeface="Lora"/>
                <a:ea typeface="Lora"/>
                <a:cs typeface="Lora"/>
                <a:sym typeface="Lora"/>
              </a:rPr>
              <a:t>if ( ! jas_safe_size_mul( cp-&gt;th , cp-&gt;tw , &amp;size ) ) </a:t>
            </a:r>
            <a:endParaRPr sz="1200">
              <a:solidFill>
                <a:srgbClr val="0FC135"/>
              </a:solidFill>
              <a:latin typeface="Lora"/>
              <a:ea typeface="Lora"/>
              <a:cs typeface="Lora"/>
              <a:sym typeface="Lora"/>
            </a:endParaRPr>
          </a:p>
          <a:p>
            <a:pPr marL="457200" lvl="0" indent="457200" algn="l" rtl="0">
              <a:spcBef>
                <a:spcPts val="0"/>
              </a:spcBef>
              <a:spcAft>
                <a:spcPts val="0"/>
              </a:spcAft>
              <a:buNone/>
            </a:pPr>
            <a:r>
              <a:rPr lang="en" sz="1200">
                <a:solidFill>
                  <a:srgbClr val="0FC135"/>
                </a:solidFill>
                <a:latin typeface="Lora"/>
                <a:ea typeface="Lora"/>
                <a:cs typeface="Lora"/>
                <a:sym typeface="Lora"/>
              </a:rPr>
              <a:t>return  −1;</a:t>
            </a:r>
            <a:endParaRPr sz="1200">
              <a:solidFill>
                <a:srgbClr val="0FC135"/>
              </a:solidFill>
              <a:latin typeface="Lora"/>
              <a:ea typeface="Lora"/>
              <a:cs typeface="Lora"/>
              <a:sym typeface="Lora"/>
            </a:endParaRPr>
          </a:p>
          <a:p>
            <a:pPr marL="0" lvl="0" indent="0" algn="l" rtl="0">
              <a:spcBef>
                <a:spcPts val="0"/>
              </a:spcBef>
              <a:spcAft>
                <a:spcPts val="0"/>
              </a:spcAft>
              <a:buNone/>
            </a:pPr>
            <a:endParaRPr sz="1200">
              <a:latin typeface="Lora"/>
              <a:ea typeface="Lora"/>
              <a:cs typeface="Lora"/>
              <a:sym typeface="Lora"/>
            </a:endParaRPr>
          </a:p>
        </p:txBody>
      </p:sp>
      <p:sp>
        <p:nvSpPr>
          <p:cNvPr id="629" name="Google Shape;629;p59"/>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br>
              <a:rPr lang="en">
                <a:latin typeface="Merriweather"/>
                <a:ea typeface="Merriweather"/>
                <a:cs typeface="Merriweather"/>
                <a:sym typeface="Merriweather"/>
              </a:rPr>
            </a:br>
            <a:r>
              <a:rPr lang="en" sz="1800">
                <a:latin typeface="Merriweather"/>
                <a:ea typeface="Merriweather"/>
                <a:cs typeface="Merriweather"/>
                <a:sym typeface="Merriweather"/>
              </a:rPr>
              <a:t>Patch Adaptation - Identify Missing Macros</a:t>
            </a:r>
            <a:endParaRPr sz="1800">
              <a:latin typeface="Merriweather"/>
              <a:ea typeface="Merriweather"/>
              <a:cs typeface="Merriweather"/>
              <a:sym typeface="Merriweather"/>
            </a:endParaRPr>
          </a:p>
        </p:txBody>
      </p:sp>
      <p:sp>
        <p:nvSpPr>
          <p:cNvPr id="633" name="Google Shape;633;p59"/>
          <p:cNvSpPr txBox="1"/>
          <p:nvPr/>
        </p:nvSpPr>
        <p:spPr>
          <a:xfrm>
            <a:off x="1042051" y="4257600"/>
            <a:ext cx="70599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Adapted Patch</a:t>
            </a:r>
            <a:endParaRPr>
              <a:latin typeface="Nunito"/>
              <a:ea typeface="Nunito"/>
              <a:cs typeface="Nunito"/>
              <a:sym typeface="Nunito"/>
            </a:endParaRPr>
          </a:p>
        </p:txBody>
      </p:sp>
      <p:sp>
        <p:nvSpPr>
          <p:cNvPr id="634" name="Google Shape;634;p59"/>
          <p:cNvSpPr txBox="1"/>
          <p:nvPr/>
        </p:nvSpPr>
        <p:spPr>
          <a:xfrm>
            <a:off x="726500" y="1172225"/>
            <a:ext cx="6876300" cy="7377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Nunito"/>
                <a:ea typeface="Nunito"/>
                <a:cs typeface="Nunito"/>
                <a:sym typeface="Nunito"/>
              </a:rPr>
              <a:t>Missing definitions are identified by analyzing the abstract syntax tree of the source code</a:t>
            </a:r>
            <a:endParaRPr sz="1800">
              <a:latin typeface="Nunito"/>
              <a:ea typeface="Nunito"/>
              <a:cs typeface="Nunito"/>
              <a:sym typeface="Nunito"/>
            </a:endParaRPr>
          </a:p>
        </p:txBody>
      </p:sp>
      <p:pic>
        <p:nvPicPr>
          <p:cNvPr id="9" name="Picture 8">
            <a:extLst>
              <a:ext uri="{FF2B5EF4-FFF2-40B4-BE49-F238E27FC236}">
                <a16:creationId xmlns:a16="http://schemas.microsoft.com/office/drawing/2014/main" id="{20FF4CA5-C4A8-42BD-B327-E3CDED9CE696}"/>
              </a:ext>
            </a:extLst>
          </p:cNvPr>
          <p:cNvPicPr>
            <a:picLocks noChangeAspect="1"/>
          </p:cNvPicPr>
          <p:nvPr/>
        </p:nvPicPr>
        <p:blipFill>
          <a:blip r:embed="rId3"/>
          <a:stretch>
            <a:fillRect/>
          </a:stretch>
        </p:blipFill>
        <p:spPr>
          <a:xfrm>
            <a:off x="374161" y="4682746"/>
            <a:ext cx="705745" cy="322290"/>
          </a:xfrm>
          <a:prstGeom prst="rect">
            <a:avLst/>
          </a:prstGeom>
        </p:spPr>
      </p:pic>
      <p:sp>
        <p:nvSpPr>
          <p:cNvPr id="10" name="TextBox 9">
            <a:extLst>
              <a:ext uri="{FF2B5EF4-FFF2-40B4-BE49-F238E27FC236}">
                <a16:creationId xmlns:a16="http://schemas.microsoft.com/office/drawing/2014/main" id="{CC1EF66A-1003-46FB-AAA0-10CD7E0CE1F5}"/>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E39337FD-ED7A-4E8D-A888-B9B29C5593D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60"/>
          <p:cNvSpPr txBox="1"/>
          <p:nvPr/>
        </p:nvSpPr>
        <p:spPr>
          <a:xfrm>
            <a:off x="4311300" y="977900"/>
            <a:ext cx="4595400" cy="305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FC135"/>
                </a:solidFill>
                <a:latin typeface="Lora"/>
                <a:ea typeface="Lora"/>
                <a:cs typeface="Lora"/>
                <a:sym typeface="Lora"/>
              </a:rPr>
              <a:t># define SIZE MAX (18446744073709551615UL)</a:t>
            </a:r>
            <a:br>
              <a:rPr lang="en">
                <a:solidFill>
                  <a:srgbClr val="0FC135"/>
                </a:solidFill>
                <a:highlight>
                  <a:srgbClr val="FFFF00"/>
                </a:highlight>
                <a:latin typeface="Lora"/>
                <a:ea typeface="Lora"/>
                <a:cs typeface="Lora"/>
                <a:sym typeface="Lora"/>
              </a:rPr>
            </a:br>
            <a:r>
              <a:rPr lang="en">
                <a:solidFill>
                  <a:srgbClr val="0FC135"/>
                </a:solidFill>
                <a:latin typeface="Lora"/>
                <a:ea typeface="Lora"/>
                <a:cs typeface="Lora"/>
                <a:sym typeface="Lora"/>
              </a:rPr>
              <a:t>inline static bool jas_safe_size_mul ( size_t x , size_t y , size_t * result ){</a:t>
            </a:r>
            <a:endParaRPr>
              <a:solidFill>
                <a:srgbClr val="0FC135"/>
              </a:solidFill>
              <a:latin typeface="Lora"/>
              <a:ea typeface="Lora"/>
              <a:cs typeface="Lora"/>
              <a:sym typeface="Lora"/>
            </a:endParaRPr>
          </a:p>
          <a:p>
            <a:pPr marL="0" lvl="0" indent="457200" algn="l" rtl="0">
              <a:spcBef>
                <a:spcPts val="0"/>
              </a:spcBef>
              <a:spcAft>
                <a:spcPts val="0"/>
              </a:spcAft>
              <a:buNone/>
            </a:pPr>
            <a:r>
              <a:rPr lang="en">
                <a:solidFill>
                  <a:srgbClr val="0FC135"/>
                </a:solidFill>
                <a:latin typeface="Lora"/>
                <a:ea typeface="Lora"/>
                <a:cs typeface="Lora"/>
                <a:sym typeface="Lora"/>
              </a:rPr>
              <a:t>if ( x &amp;&amp; y &gt; SIZE MAX / x ) {</a:t>
            </a:r>
            <a:endParaRPr>
              <a:solidFill>
                <a:srgbClr val="0FC135"/>
              </a:solidFill>
              <a:latin typeface="Lora"/>
              <a:ea typeface="Lora"/>
              <a:cs typeface="Lora"/>
              <a:sym typeface="Lora"/>
            </a:endParaRPr>
          </a:p>
          <a:p>
            <a:pPr marL="457200" lvl="0" indent="457200" algn="l" rtl="0">
              <a:spcBef>
                <a:spcPts val="0"/>
              </a:spcBef>
              <a:spcAft>
                <a:spcPts val="0"/>
              </a:spcAft>
              <a:buNone/>
            </a:pPr>
            <a:r>
              <a:rPr lang="en">
                <a:solidFill>
                  <a:srgbClr val="0FC135"/>
                </a:solidFill>
                <a:latin typeface="Lora"/>
                <a:ea typeface="Lora"/>
                <a:cs typeface="Lora"/>
                <a:sym typeface="Lora"/>
              </a:rPr>
              <a:t>return false ;</a:t>
            </a:r>
            <a:endParaRPr>
              <a:solidFill>
                <a:srgbClr val="0FC135"/>
              </a:solidFill>
              <a:latin typeface="Lora"/>
              <a:ea typeface="Lora"/>
              <a:cs typeface="Lora"/>
              <a:sym typeface="Lora"/>
            </a:endParaRPr>
          </a:p>
          <a:p>
            <a:pPr marL="0" lvl="0" indent="457200" algn="l" rtl="0">
              <a:spcBef>
                <a:spcPts val="0"/>
              </a:spcBef>
              <a:spcAft>
                <a:spcPts val="0"/>
              </a:spcAft>
              <a:buNone/>
            </a:pPr>
            <a:r>
              <a:rPr lang="en">
                <a:solidFill>
                  <a:srgbClr val="0FC135"/>
                </a:solidFill>
                <a:latin typeface="Lora"/>
                <a:ea typeface="Lora"/>
                <a:cs typeface="Lora"/>
                <a:sym typeface="Lora"/>
              </a:rPr>
              <a:t>}</a:t>
            </a:r>
            <a:endParaRPr>
              <a:solidFill>
                <a:srgbClr val="0FC135"/>
              </a:solidFill>
              <a:latin typeface="Lora"/>
              <a:ea typeface="Lora"/>
              <a:cs typeface="Lora"/>
              <a:sym typeface="Lora"/>
            </a:endParaRPr>
          </a:p>
          <a:p>
            <a:pPr marL="0" lvl="0" indent="457200" algn="l" rtl="0">
              <a:spcBef>
                <a:spcPts val="0"/>
              </a:spcBef>
              <a:spcAft>
                <a:spcPts val="0"/>
              </a:spcAft>
              <a:buNone/>
            </a:pPr>
            <a:r>
              <a:rPr lang="en">
                <a:solidFill>
                  <a:srgbClr val="0FC135"/>
                </a:solidFill>
                <a:latin typeface="Lora"/>
                <a:ea typeface="Lora"/>
                <a:cs typeface="Lora"/>
                <a:sym typeface="Lora"/>
              </a:rPr>
              <a:t>*result = x * y ;</a:t>
            </a:r>
            <a:endParaRPr>
              <a:solidFill>
                <a:srgbClr val="0FC135"/>
              </a:solidFill>
              <a:latin typeface="Lora"/>
              <a:ea typeface="Lora"/>
              <a:cs typeface="Lora"/>
              <a:sym typeface="Lora"/>
            </a:endParaRPr>
          </a:p>
          <a:p>
            <a:pPr marL="457200" lvl="0" indent="0" algn="l" rtl="0">
              <a:spcBef>
                <a:spcPts val="0"/>
              </a:spcBef>
              <a:spcAft>
                <a:spcPts val="0"/>
              </a:spcAft>
              <a:buNone/>
            </a:pPr>
            <a:r>
              <a:rPr lang="en">
                <a:solidFill>
                  <a:srgbClr val="0FC135"/>
                </a:solidFill>
                <a:latin typeface="Lora"/>
                <a:ea typeface="Lora"/>
                <a:cs typeface="Lora"/>
                <a:sym typeface="Lora"/>
              </a:rPr>
              <a:t>return true ;</a:t>
            </a:r>
            <a:endParaRPr>
              <a:solidFill>
                <a:srgbClr val="0FC135"/>
              </a:solidFill>
              <a:latin typeface="Lora"/>
              <a:ea typeface="Lora"/>
              <a:cs typeface="Lora"/>
              <a:sym typeface="Lora"/>
            </a:endParaRPr>
          </a:p>
          <a:p>
            <a:pPr marL="0" lvl="0" indent="0" algn="l" rtl="0">
              <a:spcBef>
                <a:spcPts val="0"/>
              </a:spcBef>
              <a:spcAft>
                <a:spcPts val="0"/>
              </a:spcAft>
              <a:buNone/>
            </a:pPr>
            <a:r>
              <a:rPr lang="en">
                <a:solidFill>
                  <a:srgbClr val="0FC135"/>
                </a:solidFill>
                <a:latin typeface="Lora"/>
                <a:ea typeface="Lora"/>
                <a:cs typeface="Lora"/>
                <a:sym typeface="Lora"/>
              </a:rPr>
              <a:t>}</a:t>
            </a:r>
            <a:endParaRPr>
              <a:solidFill>
                <a:srgbClr val="0FC135"/>
              </a:solidFill>
              <a:latin typeface="Lora"/>
              <a:ea typeface="Lora"/>
              <a:cs typeface="Lora"/>
              <a:sym typeface="Lora"/>
            </a:endParaRPr>
          </a:p>
          <a:p>
            <a:pPr marL="0" lvl="0" indent="0" algn="l" rtl="0">
              <a:spcBef>
                <a:spcPts val="0"/>
              </a:spcBef>
              <a:spcAft>
                <a:spcPts val="0"/>
              </a:spcAft>
              <a:buNone/>
            </a:pPr>
            <a:r>
              <a:rPr lang="en">
                <a:solidFill>
                  <a:srgbClr val="0FC135"/>
                </a:solidFill>
                <a:latin typeface="Lora"/>
                <a:ea typeface="Lora"/>
                <a:cs typeface="Lora"/>
                <a:sym typeface="Lora"/>
              </a:rPr>
              <a:t>size_t size;</a:t>
            </a:r>
            <a:endParaRPr>
              <a:solidFill>
                <a:srgbClr val="0FC135"/>
              </a:solidFill>
              <a:latin typeface="Lora"/>
              <a:ea typeface="Lora"/>
              <a:cs typeface="Lora"/>
              <a:sym typeface="Lora"/>
            </a:endParaRPr>
          </a:p>
          <a:p>
            <a:pPr marL="0" lvl="0" indent="0" algn="l" rtl="0">
              <a:spcBef>
                <a:spcPts val="0"/>
              </a:spcBef>
              <a:spcAft>
                <a:spcPts val="0"/>
              </a:spcAft>
              <a:buNone/>
            </a:pPr>
            <a:r>
              <a:rPr lang="en">
                <a:solidFill>
                  <a:srgbClr val="0FC135"/>
                </a:solidFill>
                <a:latin typeface="Lora"/>
                <a:ea typeface="Lora"/>
                <a:cs typeface="Lora"/>
                <a:sym typeface="Lora"/>
              </a:rPr>
              <a:t>if ( ! jas_safe_size_mul( cp-&gt;th , cp-&gt;tw , &amp;size ) ) </a:t>
            </a:r>
            <a:endParaRPr>
              <a:solidFill>
                <a:srgbClr val="0FC135"/>
              </a:solidFill>
              <a:latin typeface="Lora"/>
              <a:ea typeface="Lora"/>
              <a:cs typeface="Lora"/>
              <a:sym typeface="Lora"/>
            </a:endParaRPr>
          </a:p>
          <a:p>
            <a:pPr marL="0" lvl="0" indent="457200" algn="l" rtl="0">
              <a:spcBef>
                <a:spcPts val="0"/>
              </a:spcBef>
              <a:spcAft>
                <a:spcPts val="0"/>
              </a:spcAft>
              <a:buNone/>
            </a:pPr>
            <a:r>
              <a:rPr lang="en">
                <a:solidFill>
                  <a:srgbClr val="0FC135"/>
                </a:solidFill>
                <a:latin typeface="Lora"/>
                <a:ea typeface="Lora"/>
                <a:cs typeface="Lora"/>
                <a:sym typeface="Lora"/>
              </a:rPr>
              <a:t>return;</a:t>
            </a:r>
            <a:endParaRPr>
              <a:solidFill>
                <a:srgbClr val="0FC135"/>
              </a:solidFill>
              <a:latin typeface="Lora"/>
              <a:ea typeface="Lora"/>
              <a:cs typeface="Lora"/>
              <a:sym typeface="Lora"/>
            </a:endParaRPr>
          </a:p>
          <a:p>
            <a:pPr marL="0" lvl="0" indent="0" algn="l" rtl="0">
              <a:spcBef>
                <a:spcPts val="0"/>
              </a:spcBef>
              <a:spcAft>
                <a:spcPts val="0"/>
              </a:spcAft>
              <a:buNone/>
            </a:pPr>
            <a:endParaRPr sz="1200">
              <a:latin typeface="Lora"/>
              <a:ea typeface="Lora"/>
              <a:cs typeface="Lora"/>
              <a:sym typeface="Lora"/>
            </a:endParaRPr>
          </a:p>
        </p:txBody>
      </p:sp>
      <p:sp>
        <p:nvSpPr>
          <p:cNvPr id="640" name="Google Shape;640;p6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Illustrative Example</a:t>
            </a:r>
            <a:br>
              <a:rPr lang="en">
                <a:latin typeface="Merriweather"/>
                <a:ea typeface="Merriweather"/>
                <a:cs typeface="Merriweather"/>
                <a:sym typeface="Merriweather"/>
              </a:rPr>
            </a:br>
            <a:r>
              <a:rPr lang="en" sz="1800">
                <a:latin typeface="Merriweather"/>
                <a:ea typeface="Merriweather"/>
                <a:cs typeface="Merriweather"/>
                <a:sym typeface="Merriweather"/>
              </a:rPr>
              <a:t>Patch Adaptation - Final</a:t>
            </a:r>
            <a:endParaRPr sz="1800">
              <a:latin typeface="Merriweather"/>
              <a:ea typeface="Merriweather"/>
              <a:cs typeface="Merriweather"/>
              <a:sym typeface="Merriweather"/>
            </a:endParaRPr>
          </a:p>
        </p:txBody>
      </p:sp>
      <p:sp>
        <p:nvSpPr>
          <p:cNvPr id="644" name="Google Shape;644;p60"/>
          <p:cNvSpPr txBox="1"/>
          <p:nvPr/>
        </p:nvSpPr>
        <p:spPr>
          <a:xfrm>
            <a:off x="4876050" y="3724200"/>
            <a:ext cx="3683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Adapted Patch</a:t>
            </a:r>
            <a:endParaRPr>
              <a:latin typeface="Nunito"/>
              <a:ea typeface="Nunito"/>
              <a:cs typeface="Nunito"/>
              <a:sym typeface="Nunito"/>
            </a:endParaRPr>
          </a:p>
        </p:txBody>
      </p:sp>
      <p:sp>
        <p:nvSpPr>
          <p:cNvPr id="645" name="Google Shape;645;p60"/>
          <p:cNvSpPr txBox="1"/>
          <p:nvPr/>
        </p:nvSpPr>
        <p:spPr>
          <a:xfrm>
            <a:off x="464100" y="2201400"/>
            <a:ext cx="3847200" cy="6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FC135"/>
                </a:solidFill>
                <a:latin typeface="Lora"/>
                <a:ea typeface="Lora"/>
                <a:cs typeface="Lora"/>
                <a:sym typeface="Lora"/>
              </a:rPr>
              <a:t>if ( ! jas_safe_size_mul( dec−&gt;numhtiles , dec−&gt;numvtiles , &amp;size ) ) </a:t>
            </a:r>
            <a:endParaRPr>
              <a:solidFill>
                <a:srgbClr val="0FC135"/>
              </a:solidFill>
              <a:latin typeface="Lora"/>
              <a:ea typeface="Lora"/>
              <a:cs typeface="Lora"/>
              <a:sym typeface="Lora"/>
            </a:endParaRPr>
          </a:p>
          <a:p>
            <a:pPr marL="0" lvl="0" indent="457200" algn="l" rtl="0">
              <a:spcBef>
                <a:spcPts val="0"/>
              </a:spcBef>
              <a:spcAft>
                <a:spcPts val="0"/>
              </a:spcAft>
              <a:buNone/>
            </a:pPr>
            <a:r>
              <a:rPr lang="en">
                <a:solidFill>
                  <a:srgbClr val="0FC135"/>
                </a:solidFill>
                <a:latin typeface="Lora"/>
                <a:ea typeface="Lora"/>
                <a:cs typeface="Lora"/>
                <a:sym typeface="Lora"/>
              </a:rPr>
              <a:t>return  −1;</a:t>
            </a:r>
            <a:endParaRPr>
              <a:solidFill>
                <a:srgbClr val="0FC135"/>
              </a:solidFill>
              <a:latin typeface="Lora"/>
              <a:ea typeface="Lora"/>
              <a:cs typeface="Lora"/>
              <a:sym typeface="Lora"/>
            </a:endParaRPr>
          </a:p>
          <a:p>
            <a:pPr marL="0" lvl="0" indent="0" algn="l" rtl="0">
              <a:spcBef>
                <a:spcPts val="0"/>
              </a:spcBef>
              <a:spcAft>
                <a:spcPts val="0"/>
              </a:spcAft>
              <a:buNone/>
            </a:pPr>
            <a:endParaRPr sz="1200">
              <a:latin typeface="Lora"/>
              <a:ea typeface="Lora"/>
              <a:cs typeface="Lora"/>
              <a:sym typeface="Lora"/>
            </a:endParaRPr>
          </a:p>
        </p:txBody>
      </p:sp>
      <p:sp>
        <p:nvSpPr>
          <p:cNvPr id="646" name="Google Shape;646;p60"/>
          <p:cNvSpPr txBox="1"/>
          <p:nvPr/>
        </p:nvSpPr>
        <p:spPr>
          <a:xfrm>
            <a:off x="464100" y="3724200"/>
            <a:ext cx="3683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Nunito"/>
                <a:ea typeface="Nunito"/>
                <a:cs typeface="Nunito"/>
                <a:sym typeface="Nunito"/>
              </a:rPr>
              <a:t>Original Patch</a:t>
            </a:r>
            <a:endParaRPr>
              <a:latin typeface="Nunito"/>
              <a:ea typeface="Nunito"/>
              <a:cs typeface="Nunito"/>
              <a:sym typeface="Nunito"/>
            </a:endParaRPr>
          </a:p>
        </p:txBody>
      </p:sp>
      <p:pic>
        <p:nvPicPr>
          <p:cNvPr id="10" name="Picture 9">
            <a:extLst>
              <a:ext uri="{FF2B5EF4-FFF2-40B4-BE49-F238E27FC236}">
                <a16:creationId xmlns:a16="http://schemas.microsoft.com/office/drawing/2014/main" id="{B458E9D7-8C45-4D7C-9930-E13591AE11B1}"/>
              </a:ext>
            </a:extLst>
          </p:cNvPr>
          <p:cNvPicPr>
            <a:picLocks noChangeAspect="1"/>
          </p:cNvPicPr>
          <p:nvPr/>
        </p:nvPicPr>
        <p:blipFill>
          <a:blip r:embed="rId3"/>
          <a:stretch>
            <a:fillRect/>
          </a:stretch>
        </p:blipFill>
        <p:spPr>
          <a:xfrm>
            <a:off x="374161" y="4682746"/>
            <a:ext cx="705745" cy="322290"/>
          </a:xfrm>
          <a:prstGeom prst="rect">
            <a:avLst/>
          </a:prstGeom>
        </p:spPr>
      </p:pic>
      <p:sp>
        <p:nvSpPr>
          <p:cNvPr id="11" name="TextBox 10">
            <a:extLst>
              <a:ext uri="{FF2B5EF4-FFF2-40B4-BE49-F238E27FC236}">
                <a16:creationId xmlns:a16="http://schemas.microsoft.com/office/drawing/2014/main" id="{46FABB2B-1CA4-4AB8-A76D-3B7E97AF9AF8}"/>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ADFE329A-E6F0-4FF3-B1A1-5C6109A3A11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61"/>
          <p:cNvSpPr txBox="1"/>
          <p:nvPr/>
        </p:nvSpPr>
        <p:spPr>
          <a:xfrm>
            <a:off x="1171200" y="1092000"/>
            <a:ext cx="6801600" cy="18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FF0000"/>
                </a:solidFill>
                <a:latin typeface="Lora"/>
                <a:ea typeface="Lora"/>
                <a:cs typeface="Lora"/>
                <a:sym typeface="Lora"/>
              </a:rPr>
              <a:t>j2k.c:560:26:</a:t>
            </a:r>
            <a:r>
              <a:rPr lang="en" sz="1800">
                <a:latin typeface="Lora"/>
                <a:ea typeface="Lora"/>
                <a:cs typeface="Lora"/>
                <a:sym typeface="Lora"/>
              </a:rPr>
              <a:t> runtime error: signed integer overflow: 210 * -2147483646 cannot be represented in type 'int'</a:t>
            </a:r>
            <a:endParaRPr sz="18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jj2k.c:1822:26: runtime error: signed integer overflow: 210 * -2147483646 cannot be represented in type 'int'</a:t>
            </a:r>
            <a:endParaRPr sz="10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[INFO] tile 1 of 420</a:t>
            </a:r>
            <a:endParaRPr sz="10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[INFO] - tiers-1 took 0.000000 s</a:t>
            </a:r>
            <a:endParaRPr sz="10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[INFO] - dwt took 0.000000 s</a:t>
            </a:r>
            <a:endParaRPr sz="10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[INFO] - tile decoded in 0.000000 s</a:t>
            </a:r>
            <a:endParaRPr sz="1000">
              <a:latin typeface="Lora"/>
              <a:ea typeface="Lora"/>
              <a:cs typeface="Lora"/>
              <a:sym typeface="Lora"/>
            </a:endParaRPr>
          </a:p>
          <a:p>
            <a:pPr marL="0" lvl="0" indent="0" algn="l" rtl="0">
              <a:spcBef>
                <a:spcPts val="0"/>
              </a:spcBef>
              <a:spcAft>
                <a:spcPts val="0"/>
              </a:spcAft>
              <a:buNone/>
            </a:pPr>
            <a:r>
              <a:rPr lang="en" sz="1000">
                <a:latin typeface="Lora"/>
                <a:ea typeface="Lora"/>
                <a:cs typeface="Lora"/>
                <a:sym typeface="Lora"/>
              </a:rPr>
              <a:t>Generated Outfile out.bmp</a:t>
            </a:r>
            <a:endParaRPr sz="1000">
              <a:latin typeface="Lora"/>
              <a:ea typeface="Lora"/>
              <a:cs typeface="Lora"/>
              <a:sym typeface="Lora"/>
            </a:endParaRPr>
          </a:p>
        </p:txBody>
      </p:sp>
      <p:sp>
        <p:nvSpPr>
          <p:cNvPr id="652" name="Google Shape;652;p61"/>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erriweather"/>
                <a:ea typeface="Merriweather"/>
                <a:cs typeface="Merriweather"/>
                <a:sym typeface="Merriweather"/>
              </a:rPr>
              <a:t>Illustrative Example</a:t>
            </a:r>
            <a:br>
              <a:rPr lang="en" dirty="0">
                <a:latin typeface="Merriweather"/>
                <a:ea typeface="Merriweather"/>
                <a:cs typeface="Merriweather"/>
                <a:sym typeface="Merriweather"/>
              </a:rPr>
            </a:br>
            <a:r>
              <a:rPr lang="en" sz="1800" dirty="0">
                <a:latin typeface="Merriweather"/>
                <a:ea typeface="Merriweather"/>
                <a:cs typeface="Merriweather"/>
                <a:sym typeface="Merriweather"/>
              </a:rPr>
              <a:t>Patch Validation</a:t>
            </a:r>
            <a:endParaRPr sz="1800" dirty="0">
              <a:latin typeface="Merriweather"/>
              <a:ea typeface="Merriweather"/>
              <a:cs typeface="Merriweather"/>
              <a:sym typeface="Merriweather"/>
            </a:endParaRPr>
          </a:p>
        </p:txBody>
      </p:sp>
      <p:sp>
        <p:nvSpPr>
          <p:cNvPr id="656" name="Google Shape;656;p61"/>
          <p:cNvSpPr txBox="1"/>
          <p:nvPr/>
        </p:nvSpPr>
        <p:spPr>
          <a:xfrm>
            <a:off x="2465999" y="2650925"/>
            <a:ext cx="3986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unito"/>
                <a:ea typeface="Nunito"/>
                <a:cs typeface="Nunito"/>
                <a:sym typeface="Nunito"/>
              </a:rPr>
              <a:t>Output before transplantation</a:t>
            </a:r>
            <a:endParaRPr>
              <a:latin typeface="Nunito"/>
              <a:ea typeface="Nunito"/>
              <a:cs typeface="Nunito"/>
              <a:sym typeface="Nunito"/>
            </a:endParaRPr>
          </a:p>
        </p:txBody>
      </p:sp>
      <p:sp>
        <p:nvSpPr>
          <p:cNvPr id="657" name="Google Shape;657;p61"/>
          <p:cNvSpPr/>
          <p:nvPr/>
        </p:nvSpPr>
        <p:spPr>
          <a:xfrm>
            <a:off x="1171200" y="1180923"/>
            <a:ext cx="6712800" cy="572700"/>
          </a:xfrm>
          <a:prstGeom prst="rect">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1"/>
          <p:cNvSpPr txBox="1"/>
          <p:nvPr/>
        </p:nvSpPr>
        <p:spPr>
          <a:xfrm>
            <a:off x="2389799" y="4022525"/>
            <a:ext cx="3986100" cy="3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unito"/>
                <a:ea typeface="Nunito"/>
                <a:cs typeface="Nunito"/>
                <a:sym typeface="Nunito"/>
              </a:rPr>
              <a:t>Output after transplantation</a:t>
            </a:r>
            <a:endParaRPr>
              <a:latin typeface="Nunito"/>
              <a:ea typeface="Nunito"/>
              <a:cs typeface="Nunito"/>
              <a:sym typeface="Nunito"/>
            </a:endParaRPr>
          </a:p>
        </p:txBody>
      </p:sp>
      <p:sp>
        <p:nvSpPr>
          <p:cNvPr id="659" name="Google Shape;659;p61"/>
          <p:cNvSpPr txBox="1"/>
          <p:nvPr/>
        </p:nvSpPr>
        <p:spPr>
          <a:xfrm>
            <a:off x="1171200" y="3058925"/>
            <a:ext cx="6712800" cy="73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Lora"/>
                <a:ea typeface="Lora"/>
                <a:cs typeface="Lora"/>
                <a:sym typeface="Lora"/>
              </a:rPr>
              <a:t>[ERROR] 0000008b: unexpected marker ff64</a:t>
            </a:r>
            <a:endParaRPr sz="1800">
              <a:latin typeface="Lora"/>
              <a:ea typeface="Lora"/>
              <a:cs typeface="Lora"/>
              <a:sym typeface="Lora"/>
            </a:endParaRPr>
          </a:p>
          <a:p>
            <a:pPr marL="0" lvl="0" indent="0" algn="l" rtl="0">
              <a:spcBef>
                <a:spcPts val="0"/>
              </a:spcBef>
              <a:spcAft>
                <a:spcPts val="0"/>
              </a:spcAft>
              <a:buNone/>
            </a:pPr>
            <a:r>
              <a:rPr lang="en" sz="1800">
                <a:latin typeface="Lora"/>
                <a:ea typeface="Lora"/>
                <a:cs typeface="Lora"/>
                <a:sym typeface="Lora"/>
              </a:rPr>
              <a:t>[ERROR] Failed to decode J2K image</a:t>
            </a:r>
            <a:endParaRPr sz="1800">
              <a:latin typeface="Lora"/>
              <a:ea typeface="Lora"/>
              <a:cs typeface="Lora"/>
              <a:sym typeface="Lora"/>
            </a:endParaRPr>
          </a:p>
          <a:p>
            <a:pPr marL="0" lvl="0" indent="0" algn="l" rtl="0">
              <a:spcBef>
                <a:spcPts val="0"/>
              </a:spcBef>
              <a:spcAft>
                <a:spcPts val="0"/>
              </a:spcAft>
              <a:buNone/>
            </a:pPr>
            <a:r>
              <a:rPr lang="en" sz="1800">
                <a:latin typeface="Lora"/>
                <a:ea typeface="Lora"/>
                <a:cs typeface="Lora"/>
                <a:sym typeface="Lora"/>
              </a:rPr>
              <a:t>ERROR -&gt; j2k_to_image: failed to decode image!</a:t>
            </a:r>
            <a:endParaRPr sz="1800">
              <a:latin typeface="Lora"/>
              <a:ea typeface="Lora"/>
              <a:cs typeface="Lora"/>
              <a:sym typeface="Lora"/>
            </a:endParaRPr>
          </a:p>
          <a:p>
            <a:pPr marL="0" lvl="0" indent="0" algn="l" rtl="0">
              <a:spcBef>
                <a:spcPts val="0"/>
              </a:spcBef>
              <a:spcAft>
                <a:spcPts val="0"/>
              </a:spcAft>
              <a:buNone/>
            </a:pPr>
            <a:endParaRPr sz="1000">
              <a:latin typeface="Lora"/>
              <a:ea typeface="Lora"/>
              <a:cs typeface="Lora"/>
              <a:sym typeface="Lora"/>
            </a:endParaRPr>
          </a:p>
          <a:p>
            <a:pPr marL="0" lvl="0" indent="0" algn="l" rtl="0">
              <a:spcBef>
                <a:spcPts val="0"/>
              </a:spcBef>
              <a:spcAft>
                <a:spcPts val="0"/>
              </a:spcAft>
              <a:buNone/>
            </a:pPr>
            <a:endParaRPr sz="1000">
              <a:latin typeface="Lora"/>
              <a:ea typeface="Lora"/>
              <a:cs typeface="Lora"/>
              <a:sym typeface="Lora"/>
            </a:endParaRPr>
          </a:p>
        </p:txBody>
      </p:sp>
      <p:pic>
        <p:nvPicPr>
          <p:cNvPr id="11" name="Picture 10">
            <a:extLst>
              <a:ext uri="{FF2B5EF4-FFF2-40B4-BE49-F238E27FC236}">
                <a16:creationId xmlns:a16="http://schemas.microsoft.com/office/drawing/2014/main" id="{27D5326A-2E9E-44E7-8F96-730C79F6B822}"/>
              </a:ext>
            </a:extLst>
          </p:cNvPr>
          <p:cNvPicPr>
            <a:picLocks noChangeAspect="1"/>
          </p:cNvPicPr>
          <p:nvPr/>
        </p:nvPicPr>
        <p:blipFill>
          <a:blip r:embed="rId3"/>
          <a:stretch>
            <a:fillRect/>
          </a:stretch>
        </p:blipFill>
        <p:spPr>
          <a:xfrm>
            <a:off x="374161" y="4682746"/>
            <a:ext cx="705745" cy="322290"/>
          </a:xfrm>
          <a:prstGeom prst="rect">
            <a:avLst/>
          </a:prstGeom>
        </p:spPr>
      </p:pic>
      <p:sp>
        <p:nvSpPr>
          <p:cNvPr id="12" name="TextBox 11">
            <a:extLst>
              <a:ext uri="{FF2B5EF4-FFF2-40B4-BE49-F238E27FC236}">
                <a16:creationId xmlns:a16="http://schemas.microsoft.com/office/drawing/2014/main" id="{F7E9DA6D-6B1D-4F0E-B79A-D7B09E689D3F}"/>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67E1CD85-B163-4F58-A645-AEFA6BAE313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erriweather"/>
                <a:ea typeface="Merriweather"/>
                <a:cs typeface="Merriweather"/>
                <a:sym typeface="Merriweather"/>
              </a:rPr>
              <a:t>Experiment Results</a:t>
            </a:r>
            <a:endParaRPr dirty="0">
              <a:latin typeface="Merriweather"/>
              <a:ea typeface="Merriweather"/>
              <a:cs typeface="Merriweather"/>
              <a:sym typeface="Merriweather"/>
            </a:endParaRPr>
          </a:p>
        </p:txBody>
      </p:sp>
      <p:sp>
        <p:nvSpPr>
          <p:cNvPr id="673" name="Google Shape;673;p63"/>
          <p:cNvSpPr txBox="1"/>
          <p:nvPr/>
        </p:nvSpPr>
        <p:spPr>
          <a:xfrm>
            <a:off x="726500" y="4543825"/>
            <a:ext cx="82947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000" b="1">
                <a:solidFill>
                  <a:schemeClr val="dk2"/>
                </a:solidFill>
                <a:latin typeface="EB Garamond"/>
                <a:ea typeface="EB Garamond"/>
                <a:cs typeface="EB Garamond"/>
                <a:sym typeface="EB Garamond"/>
              </a:rPr>
              <a:t>Automated Security Patch Transplantation</a:t>
            </a:r>
            <a:br>
              <a:rPr lang="en" sz="1000" b="1">
                <a:solidFill>
                  <a:schemeClr val="dk2"/>
                </a:solidFill>
                <a:latin typeface="EB Garamond"/>
                <a:ea typeface="EB Garamond"/>
                <a:cs typeface="EB Garamond"/>
                <a:sym typeface="EB Garamond"/>
              </a:rPr>
            </a:br>
            <a:r>
              <a:rPr lang="en" sz="1000" b="1">
                <a:solidFill>
                  <a:schemeClr val="dk2"/>
                </a:solidFill>
                <a:latin typeface="EB Garamond"/>
                <a:ea typeface="EB Garamond"/>
                <a:cs typeface="EB Garamond"/>
                <a:sym typeface="EB Garamond"/>
              </a:rPr>
              <a:t>PhD Qualifying Examination	 				  					     A0178574M - Ridwan Shariffdeen</a:t>
            </a:r>
            <a:endParaRPr sz="1000" b="1">
              <a:solidFill>
                <a:srgbClr val="595959"/>
              </a:solidFill>
              <a:latin typeface="EB Garamond"/>
              <a:ea typeface="EB Garamond"/>
              <a:cs typeface="EB Garamond"/>
              <a:sym typeface="EB Garamond"/>
            </a:endParaRPr>
          </a:p>
        </p:txBody>
      </p:sp>
      <p:sp>
        <p:nvSpPr>
          <p:cNvPr id="674" name="Google Shape;674;p63"/>
          <p:cNvSpPr txBox="1">
            <a:spLocks noGrp="1"/>
          </p:cNvSpPr>
          <p:nvPr>
            <p:ph type="sldNum" idx="12"/>
          </p:nvPr>
        </p:nvSpPr>
        <p:spPr>
          <a:xfrm>
            <a:off x="4297658" y="4477967"/>
            <a:ext cx="548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25</a:t>
            </a:fld>
            <a:endParaRPr/>
          </a:p>
        </p:txBody>
      </p:sp>
      <p:pic>
        <p:nvPicPr>
          <p:cNvPr id="675" name="Google Shape;675;p63"/>
          <p:cNvPicPr preferRelativeResize="0"/>
          <p:nvPr/>
        </p:nvPicPr>
        <p:blipFill>
          <a:blip r:embed="rId5">
            <a:alphaModFix/>
          </a:blip>
          <a:stretch>
            <a:fillRect/>
          </a:stretch>
        </p:blipFill>
        <p:spPr>
          <a:xfrm>
            <a:off x="177800" y="4296628"/>
            <a:ext cx="548700" cy="737696"/>
          </a:xfrm>
          <a:prstGeom prst="rect">
            <a:avLst/>
          </a:prstGeom>
          <a:noFill/>
          <a:ln>
            <a:noFill/>
          </a:ln>
        </p:spPr>
      </p:pic>
      <p:sp>
        <p:nvSpPr>
          <p:cNvPr id="9" name="Google Shape;128;p20">
            <a:extLst>
              <a:ext uri="{FF2B5EF4-FFF2-40B4-BE49-F238E27FC236}">
                <a16:creationId xmlns:a16="http://schemas.microsoft.com/office/drawing/2014/main" id="{AED260A3-FBF7-4D4F-B518-AD347CCE60B1}"/>
              </a:ext>
            </a:extLst>
          </p:cNvPr>
          <p:cNvSpPr txBox="1"/>
          <p:nvPr/>
        </p:nvSpPr>
        <p:spPr>
          <a:xfrm>
            <a:off x="401933" y="1264922"/>
            <a:ext cx="8294699" cy="2864951"/>
          </a:xfrm>
          <a:prstGeom prst="rect">
            <a:avLst/>
          </a:prstGeom>
          <a:noFill/>
          <a:ln>
            <a:noFill/>
          </a:ln>
        </p:spPr>
        <p:txBody>
          <a:bodyPr spcFirstLastPara="1" wrap="square" lIns="91425" tIns="91425" rIns="91425" bIns="91425" anchor="t" anchorCtr="0">
            <a:noAutofit/>
          </a:bodyPr>
          <a:lstStyle/>
          <a:p>
            <a:pPr marL="342900" lvl="0" indent="-342900">
              <a:buClr>
                <a:schemeClr val="dk1"/>
              </a:buClr>
              <a:buSzPts val="1100"/>
              <a:buFont typeface="Wingdings" panose="05000000000000000000" pitchFamily="2" charset="2"/>
              <a:buChar char="q"/>
            </a:pPr>
            <a:r>
              <a:rPr lang="en-US" sz="2000" dirty="0">
                <a:solidFill>
                  <a:schemeClr val="dk1"/>
                </a:solidFill>
                <a:latin typeface="Nunito"/>
                <a:ea typeface="Nunito"/>
                <a:cs typeface="Nunito"/>
                <a:sym typeface="Nunito"/>
              </a:rPr>
              <a:t>Successful transplantation for 20 of 24 fixing tasks involving 8 application subjects mostly involving file processing programs. </a:t>
            </a:r>
          </a:p>
          <a:p>
            <a:pPr lvl="0">
              <a:buClr>
                <a:schemeClr val="dk1"/>
              </a:buClr>
              <a:buSzPts val="1100"/>
            </a:pPr>
            <a:endParaRPr lang="en-US" sz="2000" dirty="0">
              <a:solidFill>
                <a:schemeClr val="dk1"/>
              </a:solidFill>
              <a:latin typeface="Nunito"/>
              <a:ea typeface="Nunito"/>
              <a:cs typeface="Nunito"/>
              <a:sym typeface="Nunito"/>
            </a:endParaRPr>
          </a:p>
          <a:p>
            <a:pPr marL="342900" lvl="0" indent="-342900">
              <a:buClr>
                <a:schemeClr val="dk1"/>
              </a:buClr>
              <a:buSzPts val="1100"/>
              <a:buFont typeface="Wingdings" panose="05000000000000000000" pitchFamily="2" charset="2"/>
              <a:buChar char="q"/>
            </a:pPr>
            <a:r>
              <a:rPr lang="en-US" sz="2000" dirty="0">
                <a:solidFill>
                  <a:schemeClr val="dk1"/>
                </a:solidFill>
                <a:latin typeface="Nunito"/>
                <a:ea typeface="Nunito"/>
                <a:cs typeface="Nunito"/>
                <a:sym typeface="Nunito"/>
              </a:rPr>
              <a:t>Successfully locates the patch function for 20 test-cases among these 11 instances are the first candidate function, and 13 hits the Top-3 selection and 15 hits the Top-5 selection</a:t>
            </a:r>
          </a:p>
        </p:txBody>
      </p:sp>
      <p:pic>
        <p:nvPicPr>
          <p:cNvPr id="12" name="Audio 11">
            <a:hlinkClick r:id="" action="ppaction://media"/>
            <a:extLst>
              <a:ext uri="{FF2B5EF4-FFF2-40B4-BE49-F238E27FC236}">
                <a16:creationId xmlns:a16="http://schemas.microsoft.com/office/drawing/2014/main" id="{20FED72D-7BBF-47A7-BD0C-9FDECF39D01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510"/>
    </mc:Choice>
    <mc:Fallback>
      <p:transition spd="slow" advTm="375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pic>
        <p:nvPicPr>
          <p:cNvPr id="7" name="Picture 6">
            <a:extLst>
              <a:ext uri="{FF2B5EF4-FFF2-40B4-BE49-F238E27FC236}">
                <a16:creationId xmlns:a16="http://schemas.microsoft.com/office/drawing/2014/main" id="{E9429826-148C-4F17-B366-86591302E757}"/>
              </a:ext>
            </a:extLst>
          </p:cNvPr>
          <p:cNvPicPr>
            <a:picLocks noChangeAspect="1"/>
          </p:cNvPicPr>
          <p:nvPr/>
        </p:nvPicPr>
        <p:blipFill>
          <a:blip r:embed="rId5"/>
          <a:stretch>
            <a:fillRect/>
          </a:stretch>
        </p:blipFill>
        <p:spPr>
          <a:xfrm>
            <a:off x="374161" y="4682746"/>
            <a:ext cx="705745" cy="322290"/>
          </a:xfrm>
          <a:prstGeom prst="rect">
            <a:avLst/>
          </a:prstGeom>
        </p:spPr>
      </p:pic>
      <p:sp>
        <p:nvSpPr>
          <p:cNvPr id="8" name="TextBox 7">
            <a:extLst>
              <a:ext uri="{FF2B5EF4-FFF2-40B4-BE49-F238E27FC236}">
                <a16:creationId xmlns:a16="http://schemas.microsoft.com/office/drawing/2014/main" id="{21CC8EA7-4A64-4FBA-9995-FB415E90168D}"/>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10" name="Google Shape;331;p47">
            <a:extLst>
              <a:ext uri="{FF2B5EF4-FFF2-40B4-BE49-F238E27FC236}">
                <a16:creationId xmlns:a16="http://schemas.microsoft.com/office/drawing/2014/main" id="{AA0D6D02-5E21-46B9-86E2-C5F665B8F396}"/>
              </a:ext>
            </a:extLst>
          </p:cNvPr>
          <p:cNvSpPr txBox="1">
            <a:spLocks/>
          </p:cNvSpPr>
          <p:nvPr/>
        </p:nvSpPr>
        <p:spPr>
          <a:xfrm>
            <a:off x="311708" y="744575"/>
            <a:ext cx="8520600" cy="205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3600">
                <a:latin typeface="Impact"/>
                <a:ea typeface="Impact"/>
                <a:cs typeface="Impact"/>
                <a:sym typeface="Impact"/>
              </a:rPr>
              <a:t>Thank You!</a:t>
            </a:r>
            <a:endParaRPr lang="en-US" sz="3600" dirty="0">
              <a:latin typeface="Impact"/>
              <a:ea typeface="Impact"/>
              <a:cs typeface="Impact"/>
              <a:sym typeface="Impact"/>
            </a:endParaRPr>
          </a:p>
        </p:txBody>
      </p:sp>
      <p:sp>
        <p:nvSpPr>
          <p:cNvPr id="6" name="Slide Number Placeholder 5">
            <a:extLst>
              <a:ext uri="{FF2B5EF4-FFF2-40B4-BE49-F238E27FC236}">
                <a16:creationId xmlns:a16="http://schemas.microsoft.com/office/drawing/2014/main" id="{54B92F2A-3338-49A9-B092-0C310D45DDF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pic>
        <p:nvPicPr>
          <p:cNvPr id="2" name="Audio 1">
            <a:hlinkClick r:id="" action="ppaction://media"/>
            <a:extLst>
              <a:ext uri="{FF2B5EF4-FFF2-40B4-BE49-F238E27FC236}">
                <a16:creationId xmlns:a16="http://schemas.microsoft.com/office/drawing/2014/main" id="{48D43D3B-6DBD-40FE-A78E-12469ABC566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3453151691"/>
      </p:ext>
    </p:extLst>
  </p:cSld>
  <p:clrMapOvr>
    <a:masterClrMapping/>
  </p:clrMapOvr>
  <mc:AlternateContent xmlns:mc="http://schemas.openxmlformats.org/markup-compatibility/2006">
    <mc:Choice xmlns:p14="http://schemas.microsoft.com/office/powerpoint/2010/main" Requires="p14">
      <p:transition spd="slow" p14:dur="2000" advTm="5814"/>
    </mc:Choice>
    <mc:Fallback>
      <p:transition spd="slow" advTm="58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6F00358-5E81-42FD-998B-E4C5C1DB6B7D}"/>
              </a:ext>
            </a:extLst>
          </p:cNvPr>
          <p:cNvPicPr>
            <a:picLocks noChangeAspect="1"/>
          </p:cNvPicPr>
          <p:nvPr/>
        </p:nvPicPr>
        <p:blipFill>
          <a:blip r:embed="rId4"/>
          <a:stretch>
            <a:fillRect/>
          </a:stretch>
        </p:blipFill>
        <p:spPr>
          <a:xfrm>
            <a:off x="374161" y="4682746"/>
            <a:ext cx="705745" cy="322290"/>
          </a:xfrm>
          <a:prstGeom prst="rect">
            <a:avLst/>
          </a:prstGeom>
        </p:spPr>
      </p:pic>
      <p:sp>
        <p:nvSpPr>
          <p:cNvPr id="5" name="TextBox 4">
            <a:extLst>
              <a:ext uri="{FF2B5EF4-FFF2-40B4-BE49-F238E27FC236}">
                <a16:creationId xmlns:a16="http://schemas.microsoft.com/office/drawing/2014/main" id="{B0E636E2-B336-4E92-8150-27BEDC355C15}"/>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6" name="Rectangle 5">
            <a:extLst>
              <a:ext uri="{FF2B5EF4-FFF2-40B4-BE49-F238E27FC236}">
                <a16:creationId xmlns:a16="http://schemas.microsoft.com/office/drawing/2014/main" id="{9802A7C5-F5B0-4E0E-8FFB-B89AF00BD782}"/>
              </a:ext>
            </a:extLst>
          </p:cNvPr>
          <p:cNvSpPr/>
          <p:nvPr/>
        </p:nvSpPr>
        <p:spPr>
          <a:xfrm>
            <a:off x="727034" y="349170"/>
            <a:ext cx="5311069" cy="646331"/>
          </a:xfrm>
          <a:prstGeom prst="rect">
            <a:avLst/>
          </a:prstGeom>
        </p:spPr>
        <p:txBody>
          <a:bodyPr wrap="none">
            <a:spAutoFit/>
          </a:bodyPr>
          <a:lstStyle/>
          <a:p>
            <a:r>
              <a:rPr lang="en" sz="3600" dirty="0">
                <a:solidFill>
                  <a:schemeClr val="tx1"/>
                </a:solidFill>
                <a:latin typeface="Georgia Pro" panose="020B0604020202020204" pitchFamily="18" charset="0"/>
                <a:ea typeface="Impact"/>
                <a:cs typeface="Impact"/>
                <a:sym typeface="Impact"/>
              </a:rPr>
              <a:t>Patch </a:t>
            </a:r>
            <a:r>
              <a:rPr lang="en" sz="3600" b="1" dirty="0">
                <a:latin typeface="Georgia Pro" panose="020B0604020202020204" pitchFamily="18" charset="0"/>
                <a:ea typeface="Impact"/>
                <a:cs typeface="Impact"/>
                <a:sym typeface="Impact"/>
              </a:rPr>
              <a:t>Transplantation</a:t>
            </a:r>
            <a:endParaRPr lang="en-US" sz="3600" b="1" dirty="0"/>
          </a:p>
        </p:txBody>
      </p:sp>
      <p:sp>
        <p:nvSpPr>
          <p:cNvPr id="7" name="Rectangle 6">
            <a:extLst>
              <a:ext uri="{FF2B5EF4-FFF2-40B4-BE49-F238E27FC236}">
                <a16:creationId xmlns:a16="http://schemas.microsoft.com/office/drawing/2014/main" id="{3CD4A66F-6553-4DBD-98B9-1277E43F2786}"/>
              </a:ext>
            </a:extLst>
          </p:cNvPr>
          <p:cNvSpPr/>
          <p:nvPr/>
        </p:nvSpPr>
        <p:spPr>
          <a:xfrm>
            <a:off x="371267" y="2420027"/>
            <a:ext cx="2348910" cy="296685"/>
          </a:xfrm>
          <a:prstGeom prst="rect">
            <a:avLst/>
          </a:prstGeom>
          <a:solidFill>
            <a:schemeClr val="bg1"/>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ln>
                <a:solidFill>
                  <a:schemeClr val="bg1"/>
                </a:solidFill>
              </a:ln>
              <a:solidFill>
                <a:schemeClr val="bg1"/>
              </a:solidFill>
            </a:endParaRPr>
          </a:p>
        </p:txBody>
      </p:sp>
      <p:sp>
        <p:nvSpPr>
          <p:cNvPr id="10" name="Arrow: Right 9">
            <a:extLst>
              <a:ext uri="{FF2B5EF4-FFF2-40B4-BE49-F238E27FC236}">
                <a16:creationId xmlns:a16="http://schemas.microsoft.com/office/drawing/2014/main" id="{841EB672-86BC-47CF-A4E5-771A8A52B554}"/>
              </a:ext>
            </a:extLst>
          </p:cNvPr>
          <p:cNvSpPr/>
          <p:nvPr/>
        </p:nvSpPr>
        <p:spPr>
          <a:xfrm>
            <a:off x="4572000" y="2358867"/>
            <a:ext cx="962189" cy="415498"/>
          </a:xfrm>
          <a:prstGeom prst="rightArrow">
            <a:avLst>
              <a:gd name="adj1" fmla="val 50000"/>
              <a:gd name="adj2" fmla="val 76602"/>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Plus Sign 12">
            <a:extLst>
              <a:ext uri="{FF2B5EF4-FFF2-40B4-BE49-F238E27FC236}">
                <a16:creationId xmlns:a16="http://schemas.microsoft.com/office/drawing/2014/main" id="{938ADB86-77A8-41FF-8FBD-920F10A21860}"/>
              </a:ext>
            </a:extLst>
          </p:cNvPr>
          <p:cNvSpPr/>
          <p:nvPr/>
        </p:nvSpPr>
        <p:spPr>
          <a:xfrm>
            <a:off x="2281128" y="2361643"/>
            <a:ext cx="432079" cy="412722"/>
          </a:xfrm>
          <a:prstGeom prst="mathPlus">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701E0A1F-4C48-4FF9-8A27-7B1684B70CFD}"/>
              </a:ext>
            </a:extLst>
          </p:cNvPr>
          <p:cNvSpPr txBox="1"/>
          <p:nvPr/>
        </p:nvSpPr>
        <p:spPr>
          <a:xfrm>
            <a:off x="417133" y="3270246"/>
            <a:ext cx="1522764" cy="307777"/>
          </a:xfrm>
          <a:prstGeom prst="rect">
            <a:avLst/>
          </a:prstGeom>
          <a:noFill/>
        </p:spPr>
        <p:txBody>
          <a:bodyPr wrap="square" rtlCol="0">
            <a:spAutoFit/>
          </a:bodyPr>
          <a:lstStyle/>
          <a:p>
            <a:pPr algn="ctr"/>
            <a:r>
              <a:rPr lang="en-US" b="1" dirty="0"/>
              <a:t>Target Software</a:t>
            </a:r>
            <a:r>
              <a:rPr lang="en-US" dirty="0"/>
              <a:t> </a:t>
            </a:r>
          </a:p>
        </p:txBody>
      </p:sp>
      <p:sp>
        <p:nvSpPr>
          <p:cNvPr id="15" name="TextBox 14">
            <a:extLst>
              <a:ext uri="{FF2B5EF4-FFF2-40B4-BE49-F238E27FC236}">
                <a16:creationId xmlns:a16="http://schemas.microsoft.com/office/drawing/2014/main" id="{C014EF61-1DDC-4545-ABC4-2701A6B65C0C}"/>
              </a:ext>
            </a:extLst>
          </p:cNvPr>
          <p:cNvSpPr txBox="1"/>
          <p:nvPr/>
        </p:nvSpPr>
        <p:spPr>
          <a:xfrm>
            <a:off x="2647962" y="3264729"/>
            <a:ext cx="1431029" cy="307777"/>
          </a:xfrm>
          <a:prstGeom prst="rect">
            <a:avLst/>
          </a:prstGeom>
          <a:noFill/>
        </p:spPr>
        <p:txBody>
          <a:bodyPr wrap="square" rtlCol="0">
            <a:spAutoFit/>
          </a:bodyPr>
          <a:lstStyle/>
          <a:p>
            <a:pPr algn="ctr"/>
            <a:r>
              <a:rPr lang="en-US" b="1" dirty="0"/>
              <a:t>Donated Code</a:t>
            </a:r>
            <a:r>
              <a:rPr lang="en-US" dirty="0"/>
              <a:t> </a:t>
            </a:r>
          </a:p>
        </p:txBody>
      </p:sp>
      <p:sp>
        <p:nvSpPr>
          <p:cNvPr id="16" name="TextBox 15">
            <a:extLst>
              <a:ext uri="{FF2B5EF4-FFF2-40B4-BE49-F238E27FC236}">
                <a16:creationId xmlns:a16="http://schemas.microsoft.com/office/drawing/2014/main" id="{7A746DD4-E070-44E7-9AFA-23EA8B8AB54D}"/>
              </a:ext>
            </a:extLst>
          </p:cNvPr>
          <p:cNvSpPr txBox="1"/>
          <p:nvPr/>
        </p:nvSpPr>
        <p:spPr>
          <a:xfrm>
            <a:off x="5881657" y="3321776"/>
            <a:ext cx="2205607" cy="307777"/>
          </a:xfrm>
          <a:prstGeom prst="rect">
            <a:avLst/>
          </a:prstGeom>
          <a:noFill/>
        </p:spPr>
        <p:txBody>
          <a:bodyPr wrap="square" rtlCol="0">
            <a:spAutoFit/>
          </a:bodyPr>
          <a:lstStyle/>
          <a:p>
            <a:pPr algn="ctr"/>
            <a:r>
              <a:rPr lang="en-US" b="1" dirty="0"/>
              <a:t>Working Software</a:t>
            </a:r>
            <a:r>
              <a:rPr lang="en-US" dirty="0"/>
              <a:t> </a:t>
            </a:r>
          </a:p>
        </p:txBody>
      </p:sp>
      <p:pic>
        <p:nvPicPr>
          <p:cNvPr id="19" name="Picture 18">
            <a:extLst>
              <a:ext uri="{FF2B5EF4-FFF2-40B4-BE49-F238E27FC236}">
                <a16:creationId xmlns:a16="http://schemas.microsoft.com/office/drawing/2014/main" id="{6565C183-381A-475F-A41C-29A551C33301}"/>
              </a:ext>
            </a:extLst>
          </p:cNvPr>
          <p:cNvPicPr>
            <a:picLocks noChangeAspect="1"/>
          </p:cNvPicPr>
          <p:nvPr/>
        </p:nvPicPr>
        <p:blipFill>
          <a:blip r:embed="rId5"/>
          <a:stretch>
            <a:fillRect/>
          </a:stretch>
        </p:blipFill>
        <p:spPr>
          <a:xfrm>
            <a:off x="371267" y="1589597"/>
            <a:ext cx="1614497" cy="1614497"/>
          </a:xfrm>
          <a:prstGeom prst="rect">
            <a:avLst/>
          </a:prstGeom>
        </p:spPr>
      </p:pic>
      <p:pic>
        <p:nvPicPr>
          <p:cNvPr id="21" name="Picture 20" descr="Icon&#10;&#10;Description automatically generated">
            <a:extLst>
              <a:ext uri="{FF2B5EF4-FFF2-40B4-BE49-F238E27FC236}">
                <a16:creationId xmlns:a16="http://schemas.microsoft.com/office/drawing/2014/main" id="{9BEE1849-95F4-47A5-B51A-B1F2A667A0C7}"/>
              </a:ext>
            </a:extLst>
          </p:cNvPr>
          <p:cNvPicPr>
            <a:picLocks noChangeAspect="1"/>
          </p:cNvPicPr>
          <p:nvPr/>
        </p:nvPicPr>
        <p:blipFill>
          <a:blip r:embed="rId6"/>
          <a:stretch>
            <a:fillRect/>
          </a:stretch>
        </p:blipFill>
        <p:spPr>
          <a:xfrm>
            <a:off x="2807415" y="2144515"/>
            <a:ext cx="1112124" cy="868847"/>
          </a:xfrm>
          <a:prstGeom prst="rect">
            <a:avLst/>
          </a:prstGeom>
        </p:spPr>
      </p:pic>
      <p:pic>
        <p:nvPicPr>
          <p:cNvPr id="22" name="Picture 21">
            <a:extLst>
              <a:ext uri="{FF2B5EF4-FFF2-40B4-BE49-F238E27FC236}">
                <a16:creationId xmlns:a16="http://schemas.microsoft.com/office/drawing/2014/main" id="{9B3BABC7-1F9D-416F-B308-C25E08D3C2D6}"/>
              </a:ext>
            </a:extLst>
          </p:cNvPr>
          <p:cNvPicPr>
            <a:picLocks noChangeAspect="1"/>
          </p:cNvPicPr>
          <p:nvPr/>
        </p:nvPicPr>
        <p:blipFill>
          <a:blip r:embed="rId5"/>
          <a:stretch>
            <a:fillRect/>
          </a:stretch>
        </p:blipFill>
        <p:spPr>
          <a:xfrm>
            <a:off x="6157362" y="1612778"/>
            <a:ext cx="1614497" cy="1614497"/>
          </a:xfrm>
          <a:prstGeom prst="rect">
            <a:avLst/>
          </a:prstGeom>
        </p:spPr>
      </p:pic>
      <p:sp>
        <p:nvSpPr>
          <p:cNvPr id="23" name="Multiplication Sign 22">
            <a:extLst>
              <a:ext uri="{FF2B5EF4-FFF2-40B4-BE49-F238E27FC236}">
                <a16:creationId xmlns:a16="http://schemas.microsoft.com/office/drawing/2014/main" id="{CDC3B498-94A0-4135-8CDA-E4570B9571A4}"/>
              </a:ext>
            </a:extLst>
          </p:cNvPr>
          <p:cNvSpPr/>
          <p:nvPr/>
        </p:nvSpPr>
        <p:spPr>
          <a:xfrm>
            <a:off x="962475" y="1951560"/>
            <a:ext cx="432079" cy="522593"/>
          </a:xfrm>
          <a:prstGeom prst="mathMultiply">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 name="Picture 24" descr="Icon&#10;&#10;Description automatically generated">
            <a:extLst>
              <a:ext uri="{FF2B5EF4-FFF2-40B4-BE49-F238E27FC236}">
                <a16:creationId xmlns:a16="http://schemas.microsoft.com/office/drawing/2014/main" id="{A8D3F327-9E06-48DC-B758-FD072DE42E8E}"/>
              </a:ext>
            </a:extLst>
          </p:cNvPr>
          <p:cNvPicPr>
            <a:picLocks noChangeAspect="1"/>
          </p:cNvPicPr>
          <p:nvPr/>
        </p:nvPicPr>
        <p:blipFill>
          <a:blip r:embed="rId7"/>
          <a:stretch>
            <a:fillRect/>
          </a:stretch>
        </p:blipFill>
        <p:spPr>
          <a:xfrm>
            <a:off x="6797658" y="2066283"/>
            <a:ext cx="373606" cy="367127"/>
          </a:xfrm>
          <a:prstGeom prst="rect">
            <a:avLst/>
          </a:prstGeom>
        </p:spPr>
      </p:pic>
      <p:sp>
        <p:nvSpPr>
          <p:cNvPr id="26" name="Slide Number Placeholder 25">
            <a:extLst>
              <a:ext uri="{FF2B5EF4-FFF2-40B4-BE49-F238E27FC236}">
                <a16:creationId xmlns:a16="http://schemas.microsoft.com/office/drawing/2014/main" id="{145C597B-A541-453E-9031-B14174441A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pic>
        <p:nvPicPr>
          <p:cNvPr id="28" name="Audio 27">
            <a:hlinkClick r:id="" action="ppaction://media"/>
            <a:extLst>
              <a:ext uri="{FF2B5EF4-FFF2-40B4-BE49-F238E27FC236}">
                <a16:creationId xmlns:a16="http://schemas.microsoft.com/office/drawing/2014/main" id="{2B8A0896-120B-4DAF-AE56-559AE8738AAD}"/>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316212516"/>
      </p:ext>
    </p:extLst>
  </p:cSld>
  <p:clrMapOvr>
    <a:masterClrMapping/>
  </p:clrMapOvr>
  <mc:AlternateContent xmlns:mc="http://schemas.openxmlformats.org/markup-compatibility/2006">
    <mc:Choice xmlns:p14="http://schemas.microsoft.com/office/powerpoint/2010/main" Requires="p14">
      <p:transition spd="slow" p14:dur="2000" advTm="28129"/>
    </mc:Choice>
    <mc:Fallback>
      <p:transition spd="slow" advTm="28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80" name="Google Shape;80;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latin typeface="Merriweather"/>
                <a:ea typeface="Merriweather"/>
                <a:cs typeface="Merriweather"/>
                <a:sym typeface="Merriweather"/>
              </a:rPr>
              <a:t>Necessity</a:t>
            </a:r>
            <a:endParaRPr>
              <a:solidFill>
                <a:srgbClr val="000000"/>
              </a:solidFill>
              <a:latin typeface="Merriweather"/>
              <a:ea typeface="Merriweather"/>
              <a:cs typeface="Merriweather"/>
              <a:sym typeface="Merriweather"/>
            </a:endParaRPr>
          </a:p>
        </p:txBody>
      </p:sp>
      <p:sp>
        <p:nvSpPr>
          <p:cNvPr id="82" name="Google Shape;82;p16"/>
          <p:cNvSpPr txBox="1">
            <a:spLocks noGrp="1"/>
          </p:cNvSpPr>
          <p:nvPr>
            <p:ph type="subTitle" idx="4294967295"/>
          </p:nvPr>
        </p:nvSpPr>
        <p:spPr>
          <a:xfrm>
            <a:off x="918300" y="1349525"/>
            <a:ext cx="7307400" cy="2166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400">
                <a:solidFill>
                  <a:srgbClr val="000000"/>
                </a:solidFill>
                <a:latin typeface="Nunito"/>
                <a:ea typeface="Nunito"/>
                <a:cs typeface="Nunito"/>
                <a:sym typeface="Nunito"/>
              </a:rPr>
              <a:t>despite standard procedures for vulnerability disclosures and publishing of patches due to the widespread prevalence of vulnerabilities in software, many un-patched occurrences remain unprotected in the wild.</a:t>
            </a:r>
            <a:endParaRPr sz="2400">
              <a:solidFill>
                <a:srgbClr val="000000"/>
              </a:solidFill>
              <a:latin typeface="Nunito"/>
              <a:ea typeface="Nunito"/>
              <a:cs typeface="Nunito"/>
              <a:sym typeface="Nunito"/>
            </a:endParaRPr>
          </a:p>
        </p:txBody>
      </p:sp>
      <p:pic>
        <p:nvPicPr>
          <p:cNvPr id="7" name="Picture 6">
            <a:extLst>
              <a:ext uri="{FF2B5EF4-FFF2-40B4-BE49-F238E27FC236}">
                <a16:creationId xmlns:a16="http://schemas.microsoft.com/office/drawing/2014/main" id="{FFB95C07-036B-421C-9BEE-8F5F40DFC47D}"/>
              </a:ext>
            </a:extLst>
          </p:cNvPr>
          <p:cNvPicPr>
            <a:picLocks noChangeAspect="1"/>
          </p:cNvPicPr>
          <p:nvPr/>
        </p:nvPicPr>
        <p:blipFill>
          <a:blip r:embed="rId5"/>
          <a:stretch>
            <a:fillRect/>
          </a:stretch>
        </p:blipFill>
        <p:spPr>
          <a:xfrm>
            <a:off x="374161" y="4682746"/>
            <a:ext cx="705745" cy="322290"/>
          </a:xfrm>
          <a:prstGeom prst="rect">
            <a:avLst/>
          </a:prstGeom>
        </p:spPr>
      </p:pic>
      <p:sp>
        <p:nvSpPr>
          <p:cNvPr id="8" name="TextBox 7">
            <a:extLst>
              <a:ext uri="{FF2B5EF4-FFF2-40B4-BE49-F238E27FC236}">
                <a16:creationId xmlns:a16="http://schemas.microsoft.com/office/drawing/2014/main" id="{D1D98CD0-45C9-46FE-A73B-4B7702C5A13C}"/>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1039C3B4-90F9-4A8E-B40A-E498A882D82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pic>
        <p:nvPicPr>
          <p:cNvPr id="5" name="Audio 4">
            <a:hlinkClick r:id="" action="ppaction://media"/>
            <a:extLst>
              <a:ext uri="{FF2B5EF4-FFF2-40B4-BE49-F238E27FC236}">
                <a16:creationId xmlns:a16="http://schemas.microsoft.com/office/drawing/2014/main" id="{D60CF9E0-D5FF-4E7F-8BBF-2CB4C33A3E3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260"/>
    </mc:Choice>
    <mc:Fallback>
      <p:transition spd="slow" advTm="182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p17"/>
          <p:cNvPicPr preferRelativeResize="0"/>
          <p:nvPr/>
        </p:nvPicPr>
        <p:blipFill>
          <a:blip r:embed="rId5">
            <a:alphaModFix/>
          </a:blip>
          <a:stretch>
            <a:fillRect/>
          </a:stretch>
        </p:blipFill>
        <p:spPr>
          <a:xfrm>
            <a:off x="311688" y="955950"/>
            <a:ext cx="5903721" cy="3116800"/>
          </a:xfrm>
          <a:prstGeom prst="rect">
            <a:avLst/>
          </a:prstGeom>
          <a:noFill/>
          <a:ln>
            <a:noFill/>
          </a:ln>
        </p:spPr>
      </p:pic>
      <p:sp>
        <p:nvSpPr>
          <p:cNvPr id="90" name="Google Shape;90;p17"/>
          <p:cNvSpPr txBox="1">
            <a:spLocks noGrp="1"/>
          </p:cNvSpPr>
          <p:nvPr>
            <p:ph type="title"/>
          </p:nvPr>
        </p:nvSpPr>
        <p:spPr>
          <a:xfrm>
            <a:off x="311700" y="216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Necessity - Case Study 01</a:t>
            </a:r>
            <a:endParaRPr>
              <a:latin typeface="Merriweather"/>
              <a:ea typeface="Merriweather"/>
              <a:cs typeface="Merriweather"/>
              <a:sym typeface="Merriweather"/>
            </a:endParaRPr>
          </a:p>
        </p:txBody>
      </p:sp>
      <p:sp>
        <p:nvSpPr>
          <p:cNvPr id="93" name="Google Shape;93;p17"/>
          <p:cNvSpPr txBox="1"/>
          <p:nvPr/>
        </p:nvSpPr>
        <p:spPr>
          <a:xfrm>
            <a:off x="765300" y="4315800"/>
            <a:ext cx="7613400" cy="29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
                <a:latin typeface="Nunito"/>
                <a:ea typeface="Nunito"/>
                <a:cs typeface="Nunito"/>
                <a:sym typeface="Nunito"/>
              </a:rPr>
              <a:t>Ref: A Large Scale Exploratory Analysis of Software Vulnerability Life Cycles, Michigan State University, East Lansing, MI, U.S.A. [2]</a:t>
            </a:r>
            <a:endParaRPr sz="600">
              <a:latin typeface="Nunito"/>
              <a:ea typeface="Nunito"/>
              <a:cs typeface="Nunito"/>
              <a:sym typeface="Nunito"/>
            </a:endParaRPr>
          </a:p>
        </p:txBody>
      </p:sp>
      <p:sp>
        <p:nvSpPr>
          <p:cNvPr id="94" name="Google Shape;94;p17"/>
          <p:cNvSpPr txBox="1"/>
          <p:nvPr/>
        </p:nvSpPr>
        <p:spPr>
          <a:xfrm>
            <a:off x="765300" y="4087200"/>
            <a:ext cx="7613400" cy="29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1"/>
                </a:solidFill>
                <a:latin typeface="Nunito"/>
                <a:ea typeface="Nunito"/>
                <a:cs typeface="Nunito"/>
                <a:sym typeface="Nunito"/>
              </a:rPr>
              <a:t>Yearly change in patching vs. exploitation trend for t</a:t>
            </a:r>
            <a:r>
              <a:rPr lang="en" sz="1300" baseline="-25000">
                <a:solidFill>
                  <a:schemeClr val="dk1"/>
                </a:solidFill>
                <a:latin typeface="Nunito"/>
                <a:ea typeface="Nunito"/>
                <a:cs typeface="Nunito"/>
                <a:sym typeface="Nunito"/>
              </a:rPr>
              <a:t>pe</a:t>
            </a:r>
            <a:endParaRPr sz="900" baseline="-25000">
              <a:latin typeface="Nunito"/>
              <a:ea typeface="Nunito"/>
              <a:cs typeface="Nunito"/>
              <a:sym typeface="Nunito"/>
            </a:endParaRPr>
          </a:p>
        </p:txBody>
      </p:sp>
      <p:sp>
        <p:nvSpPr>
          <p:cNvPr id="95" name="Google Shape;95;p17"/>
          <p:cNvSpPr txBox="1"/>
          <p:nvPr/>
        </p:nvSpPr>
        <p:spPr>
          <a:xfrm>
            <a:off x="6215400" y="1073163"/>
            <a:ext cx="2573700" cy="288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Nunito"/>
                <a:ea typeface="Nunito"/>
                <a:cs typeface="Nunito"/>
                <a:sym typeface="Nunito"/>
              </a:rPr>
              <a:t>Number of zero-day exploits are high and increasing.</a:t>
            </a:r>
            <a:endParaRPr sz="2000">
              <a:solidFill>
                <a:schemeClr val="dk1"/>
              </a:solidFill>
              <a:latin typeface="Nunito"/>
              <a:ea typeface="Nunito"/>
              <a:cs typeface="Nunito"/>
              <a:sym typeface="Nunito"/>
            </a:endParaRPr>
          </a:p>
          <a:p>
            <a:pPr marL="0" lvl="0" indent="0" algn="l" rtl="0">
              <a:spcBef>
                <a:spcPts val="0"/>
              </a:spcBef>
              <a:spcAft>
                <a:spcPts val="0"/>
              </a:spcAft>
              <a:buNone/>
            </a:pPr>
            <a:endParaRPr sz="2000">
              <a:solidFill>
                <a:schemeClr val="dk1"/>
              </a:solidFill>
              <a:latin typeface="Nunito"/>
              <a:ea typeface="Nunito"/>
              <a:cs typeface="Nunito"/>
              <a:sym typeface="Nunito"/>
            </a:endParaRPr>
          </a:p>
          <a:p>
            <a:pPr marL="0" lvl="0" indent="0" algn="l" rtl="0">
              <a:spcBef>
                <a:spcPts val="0"/>
              </a:spcBef>
              <a:spcAft>
                <a:spcPts val="0"/>
              </a:spcAft>
              <a:buNone/>
            </a:pPr>
            <a:r>
              <a:rPr lang="en" sz="2000">
                <a:solidFill>
                  <a:schemeClr val="dk1"/>
                </a:solidFill>
                <a:latin typeface="Nunito"/>
                <a:ea typeface="Nunito"/>
                <a:cs typeface="Nunito"/>
                <a:sym typeface="Nunito"/>
              </a:rPr>
              <a:t>Hackers are quick in generating an exploit compared to developers fixing the bug</a:t>
            </a:r>
            <a:endParaRPr sz="2000">
              <a:solidFill>
                <a:schemeClr val="dk1"/>
              </a:solidFill>
              <a:latin typeface="Nunito"/>
              <a:ea typeface="Nunito"/>
              <a:cs typeface="Nunito"/>
              <a:sym typeface="Nunito"/>
            </a:endParaRPr>
          </a:p>
        </p:txBody>
      </p:sp>
      <p:pic>
        <p:nvPicPr>
          <p:cNvPr id="10" name="Picture 9">
            <a:extLst>
              <a:ext uri="{FF2B5EF4-FFF2-40B4-BE49-F238E27FC236}">
                <a16:creationId xmlns:a16="http://schemas.microsoft.com/office/drawing/2014/main" id="{E7C211B9-3248-4ECE-859E-D21D8F8F7871}"/>
              </a:ext>
            </a:extLst>
          </p:cNvPr>
          <p:cNvPicPr>
            <a:picLocks noChangeAspect="1"/>
          </p:cNvPicPr>
          <p:nvPr/>
        </p:nvPicPr>
        <p:blipFill>
          <a:blip r:embed="rId6"/>
          <a:stretch>
            <a:fillRect/>
          </a:stretch>
        </p:blipFill>
        <p:spPr>
          <a:xfrm>
            <a:off x="374161" y="4682746"/>
            <a:ext cx="705745" cy="322290"/>
          </a:xfrm>
          <a:prstGeom prst="rect">
            <a:avLst/>
          </a:prstGeom>
        </p:spPr>
      </p:pic>
      <p:sp>
        <p:nvSpPr>
          <p:cNvPr id="11" name="TextBox 10">
            <a:extLst>
              <a:ext uri="{FF2B5EF4-FFF2-40B4-BE49-F238E27FC236}">
                <a16:creationId xmlns:a16="http://schemas.microsoft.com/office/drawing/2014/main" id="{A87D44AB-35B5-4F99-9C7C-EC8F28E1DB93}"/>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5835B281-C90C-4244-841F-8EB5A30EF60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pic>
        <p:nvPicPr>
          <p:cNvPr id="5" name="Audio 4">
            <a:hlinkClick r:id="" action="ppaction://media"/>
            <a:extLst>
              <a:ext uri="{FF2B5EF4-FFF2-40B4-BE49-F238E27FC236}">
                <a16:creationId xmlns:a16="http://schemas.microsoft.com/office/drawing/2014/main" id="{82A3330B-5FC1-4B96-A2BF-797A7017544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841"/>
    </mc:Choice>
    <mc:Fallback>
      <p:transition spd="slow" advTm="338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1" name="TextBox 10">
            <a:extLst>
              <a:ext uri="{FF2B5EF4-FFF2-40B4-BE49-F238E27FC236}">
                <a16:creationId xmlns:a16="http://schemas.microsoft.com/office/drawing/2014/main" id="{C1E7F0A3-F364-4D34-B150-9BDE9597544F}"/>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pic>
        <p:nvPicPr>
          <p:cNvPr id="100" name="Google Shape;100;p18"/>
          <p:cNvPicPr preferRelativeResize="0"/>
          <p:nvPr/>
        </p:nvPicPr>
        <p:blipFill>
          <a:blip r:embed="rId5">
            <a:alphaModFix/>
          </a:blip>
          <a:stretch>
            <a:fillRect/>
          </a:stretch>
        </p:blipFill>
        <p:spPr>
          <a:xfrm>
            <a:off x="235500" y="864153"/>
            <a:ext cx="4410075" cy="3121869"/>
          </a:xfrm>
          <a:prstGeom prst="rect">
            <a:avLst/>
          </a:prstGeom>
          <a:noFill/>
          <a:ln>
            <a:noFill/>
          </a:ln>
        </p:spPr>
      </p:pic>
      <p:pic>
        <p:nvPicPr>
          <p:cNvPr id="101" name="Google Shape;101;p18"/>
          <p:cNvPicPr preferRelativeResize="0"/>
          <p:nvPr/>
        </p:nvPicPr>
        <p:blipFill>
          <a:blip r:embed="rId6">
            <a:alphaModFix/>
          </a:blip>
          <a:stretch>
            <a:fillRect/>
          </a:stretch>
        </p:blipFill>
        <p:spPr>
          <a:xfrm>
            <a:off x="4505325" y="991835"/>
            <a:ext cx="4410076" cy="2624178"/>
          </a:xfrm>
          <a:prstGeom prst="rect">
            <a:avLst/>
          </a:prstGeom>
          <a:noFill/>
          <a:ln>
            <a:noFill/>
          </a:ln>
        </p:spPr>
      </p:pic>
      <p:sp>
        <p:nvSpPr>
          <p:cNvPr id="103" name="Google Shape;103;p18"/>
          <p:cNvSpPr txBox="1">
            <a:spLocks noGrp="1"/>
          </p:cNvSpPr>
          <p:nvPr>
            <p:ph type="title"/>
          </p:nvPr>
        </p:nvSpPr>
        <p:spPr>
          <a:xfrm>
            <a:off x="311700" y="216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Necessity - Case Study 02</a:t>
            </a:r>
            <a:endParaRPr>
              <a:latin typeface="Merriweather"/>
              <a:ea typeface="Merriweather"/>
              <a:cs typeface="Merriweather"/>
              <a:sym typeface="Merriweather"/>
            </a:endParaRPr>
          </a:p>
        </p:txBody>
      </p:sp>
      <p:sp>
        <p:nvSpPr>
          <p:cNvPr id="106" name="Google Shape;106;p18"/>
          <p:cNvSpPr txBox="1"/>
          <p:nvPr/>
        </p:nvSpPr>
        <p:spPr>
          <a:xfrm>
            <a:off x="765300" y="4315800"/>
            <a:ext cx="7613400" cy="29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 dirty="0">
                <a:latin typeface="Nunito"/>
                <a:ea typeface="Nunito"/>
                <a:cs typeface="Nunito"/>
                <a:sym typeface="Nunito"/>
              </a:rPr>
              <a:t>Ref: A Large-Scale Empirical Study of Security Patches, University of California, Berkeley and International Computer Science Institute [1]</a:t>
            </a:r>
            <a:endParaRPr sz="600" dirty="0">
              <a:latin typeface="Nunito"/>
              <a:ea typeface="Nunito"/>
              <a:cs typeface="Nunito"/>
              <a:sym typeface="Nunito"/>
            </a:endParaRPr>
          </a:p>
          <a:p>
            <a:pPr marL="0" lvl="0" indent="0" algn="ctr" rtl="0">
              <a:spcBef>
                <a:spcPts val="0"/>
              </a:spcBef>
              <a:spcAft>
                <a:spcPts val="0"/>
              </a:spcAft>
              <a:buNone/>
            </a:pPr>
            <a:endParaRPr sz="600" dirty="0">
              <a:latin typeface="Nunito"/>
              <a:ea typeface="Nunito"/>
              <a:cs typeface="Nunito"/>
              <a:sym typeface="Nunito"/>
            </a:endParaRPr>
          </a:p>
          <a:p>
            <a:pPr marL="0" lvl="0" indent="0" algn="ctr" rtl="0">
              <a:spcBef>
                <a:spcPts val="0"/>
              </a:spcBef>
              <a:spcAft>
                <a:spcPts val="0"/>
              </a:spcAft>
              <a:buNone/>
            </a:pPr>
            <a:endParaRPr sz="600" dirty="0">
              <a:latin typeface="Nunito"/>
              <a:ea typeface="Nunito"/>
              <a:cs typeface="Nunito"/>
              <a:sym typeface="Nunito"/>
            </a:endParaRPr>
          </a:p>
        </p:txBody>
      </p:sp>
      <p:sp>
        <p:nvSpPr>
          <p:cNvPr id="107" name="Google Shape;107;p18"/>
          <p:cNvSpPr txBox="1"/>
          <p:nvPr/>
        </p:nvSpPr>
        <p:spPr>
          <a:xfrm>
            <a:off x="765300" y="3934800"/>
            <a:ext cx="7613400" cy="29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Nunito"/>
                <a:ea typeface="Nunito"/>
                <a:cs typeface="Nunito"/>
                <a:sym typeface="Nunito"/>
              </a:rPr>
              <a:t>Median vulnerability lifespan in days </a:t>
            </a:r>
            <a:endParaRPr sz="1100" baseline="-25000">
              <a:latin typeface="Nunito"/>
              <a:ea typeface="Nunito"/>
              <a:cs typeface="Nunito"/>
              <a:sym typeface="Nunito"/>
            </a:endParaRPr>
          </a:p>
        </p:txBody>
      </p:sp>
      <p:pic>
        <p:nvPicPr>
          <p:cNvPr id="10" name="Picture 9">
            <a:extLst>
              <a:ext uri="{FF2B5EF4-FFF2-40B4-BE49-F238E27FC236}">
                <a16:creationId xmlns:a16="http://schemas.microsoft.com/office/drawing/2014/main" id="{A235779A-0952-4A92-BAA0-D8EF01D59759}"/>
              </a:ext>
            </a:extLst>
          </p:cNvPr>
          <p:cNvPicPr>
            <a:picLocks noChangeAspect="1"/>
          </p:cNvPicPr>
          <p:nvPr/>
        </p:nvPicPr>
        <p:blipFill>
          <a:blip r:embed="rId7"/>
          <a:stretch>
            <a:fillRect/>
          </a:stretch>
        </p:blipFill>
        <p:spPr>
          <a:xfrm>
            <a:off x="374161" y="4682746"/>
            <a:ext cx="705745" cy="322290"/>
          </a:xfrm>
          <a:prstGeom prst="rect">
            <a:avLst/>
          </a:prstGeom>
        </p:spPr>
      </p:pic>
      <p:sp>
        <p:nvSpPr>
          <p:cNvPr id="2" name="Slide Number Placeholder 1">
            <a:extLst>
              <a:ext uri="{FF2B5EF4-FFF2-40B4-BE49-F238E27FC236}">
                <a16:creationId xmlns:a16="http://schemas.microsoft.com/office/drawing/2014/main" id="{CF1480E1-A6A9-471C-8DD3-D84C808E024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pic>
        <p:nvPicPr>
          <p:cNvPr id="7" name="Audio 6">
            <a:hlinkClick r:id="" action="ppaction://media"/>
            <a:extLst>
              <a:ext uri="{FF2B5EF4-FFF2-40B4-BE49-F238E27FC236}">
                <a16:creationId xmlns:a16="http://schemas.microsoft.com/office/drawing/2014/main" id="{70B2F74F-F988-4DCC-A2F9-74E52408F2A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501"/>
    </mc:Choice>
    <mc:Fallback>
      <p:transition spd="slow" advTm="285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 name="TextBox 10">
            <a:extLst>
              <a:ext uri="{FF2B5EF4-FFF2-40B4-BE49-F238E27FC236}">
                <a16:creationId xmlns:a16="http://schemas.microsoft.com/office/drawing/2014/main" id="{66E59A61-0388-47F9-B409-607CA70E0FE5}"/>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113" name="Google Shape;113;p19"/>
          <p:cNvSpPr txBox="1">
            <a:spLocks noGrp="1"/>
          </p:cNvSpPr>
          <p:nvPr>
            <p:ph type="title"/>
          </p:nvPr>
        </p:nvSpPr>
        <p:spPr>
          <a:xfrm>
            <a:off x="311700" y="216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Necessity - Case Study 03</a:t>
            </a:r>
            <a:endParaRPr>
              <a:latin typeface="Merriweather"/>
              <a:ea typeface="Merriweather"/>
              <a:cs typeface="Merriweather"/>
              <a:sym typeface="Merriweather"/>
            </a:endParaRPr>
          </a:p>
        </p:txBody>
      </p:sp>
      <p:pic>
        <p:nvPicPr>
          <p:cNvPr id="116" name="Google Shape;116;p19"/>
          <p:cNvPicPr preferRelativeResize="0"/>
          <p:nvPr/>
        </p:nvPicPr>
        <p:blipFill>
          <a:blip r:embed="rId5">
            <a:alphaModFix/>
          </a:blip>
          <a:stretch>
            <a:fillRect/>
          </a:stretch>
        </p:blipFill>
        <p:spPr>
          <a:xfrm>
            <a:off x="1915763" y="2238350"/>
            <a:ext cx="5312475" cy="1750875"/>
          </a:xfrm>
          <a:prstGeom prst="rect">
            <a:avLst/>
          </a:prstGeom>
          <a:noFill/>
          <a:ln>
            <a:noFill/>
          </a:ln>
        </p:spPr>
      </p:pic>
      <p:sp>
        <p:nvSpPr>
          <p:cNvPr id="117" name="Google Shape;117;p19"/>
          <p:cNvSpPr txBox="1"/>
          <p:nvPr/>
        </p:nvSpPr>
        <p:spPr>
          <a:xfrm>
            <a:off x="2087975" y="3910825"/>
            <a:ext cx="4977900" cy="29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Nunito"/>
                <a:ea typeface="Nunito"/>
                <a:cs typeface="Nunito"/>
                <a:sym typeface="Nunito"/>
              </a:rPr>
              <a:t>Recurring Software Vulnerabilities</a:t>
            </a:r>
            <a:endParaRPr sz="1100" baseline="-25000">
              <a:latin typeface="Nunito"/>
              <a:ea typeface="Nunito"/>
              <a:cs typeface="Nunito"/>
              <a:sym typeface="Nunito"/>
            </a:endParaRPr>
          </a:p>
        </p:txBody>
      </p:sp>
      <p:sp>
        <p:nvSpPr>
          <p:cNvPr id="118" name="Google Shape;118;p19"/>
          <p:cNvSpPr txBox="1"/>
          <p:nvPr/>
        </p:nvSpPr>
        <p:spPr>
          <a:xfrm>
            <a:off x="765300" y="4315800"/>
            <a:ext cx="7613400" cy="29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
                <a:latin typeface="Nunito"/>
                <a:ea typeface="Nunito"/>
                <a:cs typeface="Nunito"/>
                <a:sym typeface="Nunito"/>
              </a:rPr>
              <a:t>Ref: Detection of recurring software vulnerabilities, Iowa State University, Ames, IA, USA [3]</a:t>
            </a:r>
            <a:endParaRPr sz="600">
              <a:latin typeface="Nunito"/>
              <a:ea typeface="Nunito"/>
              <a:cs typeface="Nunito"/>
              <a:sym typeface="Nunito"/>
            </a:endParaRPr>
          </a:p>
        </p:txBody>
      </p:sp>
      <p:sp>
        <p:nvSpPr>
          <p:cNvPr id="119" name="Google Shape;119;p19"/>
          <p:cNvSpPr txBox="1"/>
          <p:nvPr/>
        </p:nvSpPr>
        <p:spPr>
          <a:xfrm>
            <a:off x="873725" y="929750"/>
            <a:ext cx="7406400" cy="92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Nunito"/>
                <a:ea typeface="Nunito"/>
                <a:cs typeface="Nunito"/>
                <a:sym typeface="Nunito"/>
              </a:rPr>
              <a:t>“there exist many recurring vulnerabilities in different systems and those vulnerabilities recur due to the reuse of source code (RV1), APIs/libraries (RV2), and other artifacts at higher levels of abstraction, e.g. algorithms, specifications (RV3)”</a:t>
            </a:r>
            <a:endParaRPr sz="1800">
              <a:latin typeface="Nunito"/>
              <a:ea typeface="Nunito"/>
              <a:cs typeface="Nunito"/>
              <a:sym typeface="Nunito"/>
            </a:endParaRPr>
          </a:p>
        </p:txBody>
      </p:sp>
      <p:pic>
        <p:nvPicPr>
          <p:cNvPr id="10" name="Picture 9">
            <a:extLst>
              <a:ext uri="{FF2B5EF4-FFF2-40B4-BE49-F238E27FC236}">
                <a16:creationId xmlns:a16="http://schemas.microsoft.com/office/drawing/2014/main" id="{D44D85F8-87CF-47C8-92EF-6F12D8D7CAEA}"/>
              </a:ext>
            </a:extLst>
          </p:cNvPr>
          <p:cNvPicPr>
            <a:picLocks noChangeAspect="1"/>
          </p:cNvPicPr>
          <p:nvPr/>
        </p:nvPicPr>
        <p:blipFill>
          <a:blip r:embed="rId6"/>
          <a:stretch>
            <a:fillRect/>
          </a:stretch>
        </p:blipFill>
        <p:spPr>
          <a:xfrm>
            <a:off x="374161" y="4682746"/>
            <a:ext cx="705745" cy="322290"/>
          </a:xfrm>
          <a:prstGeom prst="rect">
            <a:avLst/>
          </a:prstGeom>
        </p:spPr>
      </p:pic>
      <p:sp>
        <p:nvSpPr>
          <p:cNvPr id="2" name="Slide Number Placeholder 1">
            <a:extLst>
              <a:ext uri="{FF2B5EF4-FFF2-40B4-BE49-F238E27FC236}">
                <a16:creationId xmlns:a16="http://schemas.microsoft.com/office/drawing/2014/main" id="{CED53290-978E-4887-AFF5-CA4BEE7D733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pic>
        <p:nvPicPr>
          <p:cNvPr id="3" name="Audio 2">
            <a:hlinkClick r:id="" action="ppaction://media"/>
            <a:extLst>
              <a:ext uri="{FF2B5EF4-FFF2-40B4-BE49-F238E27FC236}">
                <a16:creationId xmlns:a16="http://schemas.microsoft.com/office/drawing/2014/main" id="{CAB94AE9-E101-47B7-AF94-652C810EB46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123"/>
    </mc:Choice>
    <mc:Fallback>
      <p:transition spd="slow" advTm="32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5" name="Google Shape;125;p20"/>
          <p:cNvSpPr txBox="1">
            <a:spLocks noGrp="1"/>
          </p:cNvSpPr>
          <p:nvPr>
            <p:ph type="title"/>
          </p:nvPr>
        </p:nvSpPr>
        <p:spPr>
          <a:xfrm>
            <a:off x="311700" y="673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What is the problem?</a:t>
            </a:r>
            <a:endParaRPr>
              <a:latin typeface="Merriweather"/>
              <a:ea typeface="Merriweather"/>
              <a:cs typeface="Merriweather"/>
              <a:sym typeface="Merriweather"/>
            </a:endParaRPr>
          </a:p>
        </p:txBody>
      </p:sp>
      <p:sp>
        <p:nvSpPr>
          <p:cNvPr id="128" name="Google Shape;128;p20"/>
          <p:cNvSpPr txBox="1"/>
          <p:nvPr/>
        </p:nvSpPr>
        <p:spPr>
          <a:xfrm>
            <a:off x="850900" y="1770025"/>
            <a:ext cx="7368000" cy="168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400" dirty="0">
                <a:solidFill>
                  <a:schemeClr val="dk1"/>
                </a:solidFill>
                <a:latin typeface="Nunito"/>
                <a:ea typeface="Nunito"/>
                <a:cs typeface="Nunito"/>
                <a:sym typeface="Nunito"/>
              </a:rPr>
              <a:t>the intertwined relationship between patches and vulnerabilities helps malicious users to identify existing vulnerabilities through patches and target recurring vulnerabilities</a:t>
            </a:r>
            <a:endParaRPr sz="2400" dirty="0">
              <a:solidFill>
                <a:schemeClr val="dk1"/>
              </a:solidFill>
              <a:latin typeface="Nunito"/>
              <a:ea typeface="Nunito"/>
              <a:cs typeface="Nunito"/>
              <a:sym typeface="Nunito"/>
            </a:endParaRPr>
          </a:p>
          <a:p>
            <a:pPr marL="0" lvl="0" indent="0" algn="ctr" rtl="0">
              <a:spcBef>
                <a:spcPts val="0"/>
              </a:spcBef>
              <a:spcAft>
                <a:spcPts val="0"/>
              </a:spcAft>
              <a:buClr>
                <a:schemeClr val="dk1"/>
              </a:buClr>
              <a:buSzPts val="1100"/>
              <a:buFont typeface="Arial"/>
              <a:buNone/>
            </a:pPr>
            <a:endParaRPr sz="2400" dirty="0">
              <a:solidFill>
                <a:schemeClr val="dk1"/>
              </a:solidFill>
              <a:latin typeface="Nunito"/>
              <a:ea typeface="Nunito"/>
              <a:cs typeface="Nunito"/>
              <a:sym typeface="Nunito"/>
            </a:endParaRPr>
          </a:p>
        </p:txBody>
      </p:sp>
      <p:pic>
        <p:nvPicPr>
          <p:cNvPr id="7" name="Picture 6">
            <a:extLst>
              <a:ext uri="{FF2B5EF4-FFF2-40B4-BE49-F238E27FC236}">
                <a16:creationId xmlns:a16="http://schemas.microsoft.com/office/drawing/2014/main" id="{21D91379-123A-4EEC-BEE4-DA2A4F8C8A0C}"/>
              </a:ext>
            </a:extLst>
          </p:cNvPr>
          <p:cNvPicPr>
            <a:picLocks noChangeAspect="1"/>
          </p:cNvPicPr>
          <p:nvPr/>
        </p:nvPicPr>
        <p:blipFill>
          <a:blip r:embed="rId5"/>
          <a:stretch>
            <a:fillRect/>
          </a:stretch>
        </p:blipFill>
        <p:spPr>
          <a:xfrm>
            <a:off x="374161" y="4682746"/>
            <a:ext cx="705745" cy="322290"/>
          </a:xfrm>
          <a:prstGeom prst="rect">
            <a:avLst/>
          </a:prstGeom>
        </p:spPr>
      </p:pic>
      <p:sp>
        <p:nvSpPr>
          <p:cNvPr id="8" name="TextBox 7">
            <a:extLst>
              <a:ext uri="{FF2B5EF4-FFF2-40B4-BE49-F238E27FC236}">
                <a16:creationId xmlns:a16="http://schemas.microsoft.com/office/drawing/2014/main" id="{0093C2AE-8C40-47D4-AC70-7B59F48E4173}"/>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50018771-8A2B-40E7-B5BA-1F4267BD286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3" name="Audio 2">
            <a:hlinkClick r:id="" action="ppaction://media"/>
            <a:extLst>
              <a:ext uri="{FF2B5EF4-FFF2-40B4-BE49-F238E27FC236}">
                <a16:creationId xmlns:a16="http://schemas.microsoft.com/office/drawing/2014/main" id="{66E1A2BE-F0AD-470C-BCD8-88FE1ED41C7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292"/>
    </mc:Choice>
    <mc:Fallback>
      <p:transition spd="slow" advTm="282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4" name="Google Shape;134;p21"/>
          <p:cNvSpPr txBox="1">
            <a:spLocks noGrp="1"/>
          </p:cNvSpPr>
          <p:nvPr>
            <p:ph type="title"/>
          </p:nvPr>
        </p:nvSpPr>
        <p:spPr>
          <a:xfrm>
            <a:off x="311700" y="673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erriweather"/>
                <a:ea typeface="Merriweather"/>
                <a:cs typeface="Merriweather"/>
                <a:sym typeface="Merriweather"/>
              </a:rPr>
              <a:t>Proposed Solution</a:t>
            </a:r>
            <a:endParaRPr dirty="0">
              <a:latin typeface="Merriweather"/>
              <a:ea typeface="Merriweather"/>
              <a:cs typeface="Merriweather"/>
              <a:sym typeface="Merriweather"/>
            </a:endParaRPr>
          </a:p>
        </p:txBody>
      </p:sp>
      <p:sp>
        <p:nvSpPr>
          <p:cNvPr id="137" name="Google Shape;137;p21"/>
          <p:cNvSpPr txBox="1"/>
          <p:nvPr/>
        </p:nvSpPr>
        <p:spPr>
          <a:xfrm>
            <a:off x="850900" y="1770025"/>
            <a:ext cx="7368000" cy="168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400" b="1" dirty="0">
                <a:solidFill>
                  <a:schemeClr val="dk1"/>
                </a:solidFill>
                <a:latin typeface="Nunito"/>
                <a:ea typeface="Nunito"/>
                <a:cs typeface="Nunito"/>
                <a:sym typeface="Nunito"/>
              </a:rPr>
              <a:t>generating adaptive patches </a:t>
            </a:r>
            <a:r>
              <a:rPr lang="en" sz="2400" dirty="0">
                <a:solidFill>
                  <a:schemeClr val="dk1"/>
                </a:solidFill>
                <a:latin typeface="Nunito"/>
                <a:ea typeface="Nunito"/>
                <a:cs typeface="Nunito"/>
                <a:sym typeface="Nunito"/>
              </a:rPr>
              <a:t>such that whenever a patch is released for a vulnerability, recurring vulnerabilities are protected against zero-day exploits</a:t>
            </a:r>
            <a:endParaRPr sz="2400" dirty="0">
              <a:solidFill>
                <a:schemeClr val="dk1"/>
              </a:solidFill>
              <a:latin typeface="Nunito"/>
              <a:ea typeface="Nunito"/>
              <a:cs typeface="Nunito"/>
              <a:sym typeface="Nunito"/>
            </a:endParaRPr>
          </a:p>
        </p:txBody>
      </p:sp>
      <p:pic>
        <p:nvPicPr>
          <p:cNvPr id="7" name="Picture 6">
            <a:extLst>
              <a:ext uri="{FF2B5EF4-FFF2-40B4-BE49-F238E27FC236}">
                <a16:creationId xmlns:a16="http://schemas.microsoft.com/office/drawing/2014/main" id="{8C127C04-DE1C-4736-B0D4-43E7E95364C1}"/>
              </a:ext>
            </a:extLst>
          </p:cNvPr>
          <p:cNvPicPr>
            <a:picLocks noChangeAspect="1"/>
          </p:cNvPicPr>
          <p:nvPr/>
        </p:nvPicPr>
        <p:blipFill>
          <a:blip r:embed="rId5"/>
          <a:stretch>
            <a:fillRect/>
          </a:stretch>
        </p:blipFill>
        <p:spPr>
          <a:xfrm>
            <a:off x="374161" y="4682746"/>
            <a:ext cx="705745" cy="322290"/>
          </a:xfrm>
          <a:prstGeom prst="rect">
            <a:avLst/>
          </a:prstGeom>
        </p:spPr>
      </p:pic>
      <p:sp>
        <p:nvSpPr>
          <p:cNvPr id="8" name="TextBox 7">
            <a:extLst>
              <a:ext uri="{FF2B5EF4-FFF2-40B4-BE49-F238E27FC236}">
                <a16:creationId xmlns:a16="http://schemas.microsoft.com/office/drawing/2014/main" id="{170B6AD2-02FB-497C-80A5-72F36A993570}"/>
              </a:ext>
            </a:extLst>
          </p:cNvPr>
          <p:cNvSpPr txBox="1"/>
          <p:nvPr/>
        </p:nvSpPr>
        <p:spPr>
          <a:xfrm>
            <a:off x="1079906" y="4589538"/>
            <a:ext cx="5187329" cy="415498"/>
          </a:xfrm>
          <a:prstGeom prst="rect">
            <a:avLst/>
          </a:prstGeom>
          <a:noFill/>
        </p:spPr>
        <p:txBody>
          <a:bodyPr wrap="square" rtlCol="0">
            <a:spAutoFit/>
          </a:bodyPr>
          <a:lstStyle/>
          <a:p>
            <a:r>
              <a:rPr lang="en-US" sz="1050" b="1" dirty="0"/>
              <a:t>Automated Patch Transplantation</a:t>
            </a:r>
          </a:p>
          <a:p>
            <a:r>
              <a:rPr lang="en-US" sz="1050" dirty="0"/>
              <a:t>International Conference on Software Engineering 2021</a:t>
            </a:r>
          </a:p>
        </p:txBody>
      </p:sp>
      <p:sp>
        <p:nvSpPr>
          <p:cNvPr id="2" name="Slide Number Placeholder 1">
            <a:extLst>
              <a:ext uri="{FF2B5EF4-FFF2-40B4-BE49-F238E27FC236}">
                <a16:creationId xmlns:a16="http://schemas.microsoft.com/office/drawing/2014/main" id="{6C188947-61DF-4C1A-ACD1-F35B49B677E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pic>
        <p:nvPicPr>
          <p:cNvPr id="3" name="Audio 2">
            <a:hlinkClick r:id="" action="ppaction://media"/>
            <a:extLst>
              <a:ext uri="{FF2B5EF4-FFF2-40B4-BE49-F238E27FC236}">
                <a16:creationId xmlns:a16="http://schemas.microsoft.com/office/drawing/2014/main" id="{46B5310B-8854-4925-92C7-CB8B66FC2FB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263"/>
    </mc:Choice>
    <mc:Fallback>
      <p:transition spd="slow" advTm="17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210</TotalTime>
  <Words>4289</Words>
  <Application>Microsoft Office PowerPoint</Application>
  <PresentationFormat>On-screen Show (16:9)</PresentationFormat>
  <Paragraphs>292</Paragraphs>
  <Slides>26</Slides>
  <Notes>24</Notes>
  <HiddenSlides>0</HiddenSlides>
  <MMClips>12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26</vt:i4>
      </vt:variant>
    </vt:vector>
  </HeadingPairs>
  <TitlesOfParts>
    <vt:vector size="37" baseType="lpstr">
      <vt:lpstr>Arial</vt:lpstr>
      <vt:lpstr>Courier New</vt:lpstr>
      <vt:lpstr>Lora</vt:lpstr>
      <vt:lpstr>Nunito</vt:lpstr>
      <vt:lpstr>Merriweather</vt:lpstr>
      <vt:lpstr>EB Garamond</vt:lpstr>
      <vt:lpstr>Georgia Pro</vt:lpstr>
      <vt:lpstr>Impact</vt:lpstr>
      <vt:lpstr>Times New Roman</vt:lpstr>
      <vt:lpstr>Wingdings</vt:lpstr>
      <vt:lpstr>Simple Light</vt:lpstr>
      <vt:lpstr>Automated Patch Transplantation</vt:lpstr>
      <vt:lpstr>PowerPoint Presentation</vt:lpstr>
      <vt:lpstr>PowerPoint Presentation</vt:lpstr>
      <vt:lpstr>Necessity</vt:lpstr>
      <vt:lpstr>Necessity - Case Study 01</vt:lpstr>
      <vt:lpstr>Necessity - Case Study 02</vt:lpstr>
      <vt:lpstr>Necessity - Case Study 03</vt:lpstr>
      <vt:lpstr>What is the problem?</vt:lpstr>
      <vt:lpstr>Proposed Solution</vt:lpstr>
      <vt:lpstr>PatchWeave Workflow</vt:lpstr>
      <vt:lpstr>Illustrative Example</vt:lpstr>
      <vt:lpstr>Illustrative Example</vt:lpstr>
      <vt:lpstr>Illustrative Example</vt:lpstr>
      <vt:lpstr>Illustrative Example Exploit Testing</vt:lpstr>
      <vt:lpstr>Illustrative Example Patch Extraction</vt:lpstr>
      <vt:lpstr>Illustrative Example Patch Localization</vt:lpstr>
      <vt:lpstr>Illustrative Example Patch Localization</vt:lpstr>
      <vt:lpstr>Illustrative Example Patch Localization</vt:lpstr>
      <vt:lpstr>Illustrative Example Patch Adaptation - Namespace Translation</vt:lpstr>
      <vt:lpstr>Illustrative Example Patch Adaptation - Identify Missing Variables</vt:lpstr>
      <vt:lpstr>Illustrative Example Patch Adaptation - Identify Missing Functions</vt:lpstr>
      <vt:lpstr>Illustrative Example Patch Adaptation - Identify Missing Macros</vt:lpstr>
      <vt:lpstr>Illustrative Example Patch Adaptation - Final</vt:lpstr>
      <vt:lpstr>Illustrative Example Patch Validation</vt:lpstr>
      <vt:lpstr>Experiment Results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Patch Transplantation</dc:title>
  <cp:lastModifiedBy>Visitor</cp:lastModifiedBy>
  <cp:revision>17</cp:revision>
  <dcterms:modified xsi:type="dcterms:W3CDTF">2021-04-13T08:03:50Z</dcterms:modified>
</cp:coreProperties>
</file>